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7" r:id="rId2"/>
    <p:sldId id="260" r:id="rId3"/>
    <p:sldId id="259" r:id="rId4"/>
    <p:sldId id="261" r:id="rId5"/>
    <p:sldId id="266" r:id="rId6"/>
    <p:sldId id="284" r:id="rId7"/>
    <p:sldId id="310" r:id="rId8"/>
    <p:sldId id="309" r:id="rId9"/>
    <p:sldId id="297" r:id="rId10"/>
    <p:sldId id="308" r:id="rId11"/>
    <p:sldId id="268" r:id="rId12"/>
    <p:sldId id="269" r:id="rId13"/>
    <p:sldId id="272" r:id="rId14"/>
    <p:sldId id="273" r:id="rId15"/>
    <p:sldId id="299" r:id="rId16"/>
    <p:sldId id="274" r:id="rId17"/>
    <p:sldId id="306" r:id="rId18"/>
    <p:sldId id="276" r:id="rId19"/>
    <p:sldId id="277" r:id="rId20"/>
    <p:sldId id="278" r:id="rId21"/>
    <p:sldId id="279" r:id="rId22"/>
    <p:sldId id="280" r:id="rId23"/>
    <p:sldId id="281" r:id="rId24"/>
    <p:sldId id="301" r:id="rId25"/>
    <p:sldId id="282" r:id="rId26"/>
    <p:sldId id="283" r:id="rId27"/>
    <p:sldId id="295" r:id="rId28"/>
    <p:sldId id="296" r:id="rId29"/>
    <p:sldId id="285" r:id="rId30"/>
    <p:sldId id="305" r:id="rId31"/>
    <p:sldId id="286" r:id="rId32"/>
    <p:sldId id="304" r:id="rId33"/>
    <p:sldId id="287" r:id="rId34"/>
    <p:sldId id="315" r:id="rId35"/>
    <p:sldId id="316" r:id="rId36"/>
    <p:sldId id="288" r:id="rId37"/>
    <p:sldId id="289" r:id="rId38"/>
    <p:sldId id="290" r:id="rId39"/>
    <p:sldId id="307" r:id="rId40"/>
    <p:sldId id="292" r:id="rId41"/>
    <p:sldId id="293" r:id="rId42"/>
    <p:sldId id="294" r:id="rId43"/>
    <p:sldId id="300" r:id="rId44"/>
    <p:sldId id="314" r:id="rId45"/>
    <p:sldId id="313" r:id="rId4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5E1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1810" autoAdjust="0"/>
  </p:normalViewPr>
  <p:slideViewPr>
    <p:cSldViewPr>
      <p:cViewPr varScale="1">
        <p:scale>
          <a:sx n="56" d="100"/>
          <a:sy n="56" d="100"/>
        </p:scale>
        <p:origin x="72"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52" d="100"/>
          <a:sy n="152" d="100"/>
        </p:scale>
        <p:origin x="-468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D022FFF-4CF8-4B32-AED7-8F7307CE4BA2}" type="datetimeFigureOut">
              <a:rPr lang="en-US" smtClean="0"/>
              <a:t>8/19/2020</a:t>
            </a:fld>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2D16BD6-125D-4479-92DB-2C200C3F36D8}" type="slidenum">
              <a:rPr lang="en-US" smtClean="0"/>
              <a:t>‹#›</a:t>
            </a:fld>
            <a:endParaRPr lang="en-US"/>
          </a:p>
        </p:txBody>
      </p:sp>
    </p:spTree>
    <p:extLst>
      <p:ext uri="{BB962C8B-B14F-4D97-AF65-F5344CB8AC3E}">
        <p14:creationId xmlns:p14="http://schemas.microsoft.com/office/powerpoint/2010/main" val="11382842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ABC57762-3A12-464F-908C-D344E6DF2F4C}" type="datetimeFigureOut">
              <a:rPr lang="en-US"/>
              <a:pPr>
                <a:defRPr/>
              </a:pPr>
              <a:t>8/19/2020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36030246-B050-4014-AA62-84A97B9B9FAB}" type="slidenum">
              <a:rPr lang="en-US"/>
              <a:pPr>
                <a:defRPr/>
              </a:pPr>
              <a:t>‹#›</a:t>
            </a:fld>
            <a:endParaRPr lang="en-US"/>
          </a:p>
        </p:txBody>
      </p:sp>
    </p:spTree>
    <p:extLst>
      <p:ext uri="{BB962C8B-B14F-4D97-AF65-F5344CB8AC3E}">
        <p14:creationId xmlns:p14="http://schemas.microsoft.com/office/powerpoint/2010/main" val="81551960"/>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1</a:t>
            </a:fld>
            <a:endParaRPr lang="en-US"/>
          </a:p>
        </p:txBody>
      </p:sp>
      <p:sp>
        <p:nvSpPr>
          <p:cNvPr id="5" name="Footer Placeholder 4"/>
          <p:cNvSpPr>
            <a:spLocks noGrp="1"/>
          </p:cNvSpPr>
          <p:nvPr>
            <p:ph type="ftr" sz="quarter" idx="11"/>
          </p:nvPr>
        </p:nvSpPr>
        <p:spPr>
          <a:xfrm>
            <a:off x="0" y="8829967"/>
            <a:ext cx="3037840" cy="464820"/>
          </a:xfrm>
          <a:prstGeom prst="rect">
            <a:avLst/>
          </a:prstGeom>
        </p:spPr>
        <p:txBody>
          <a:bodyPr lIns="93177" tIns="46589" rIns="93177" bIns="46589"/>
          <a:lstStyle/>
          <a:p>
            <a:pPr>
              <a:defRPr/>
            </a:pPr>
            <a:r>
              <a:rPr lang="en-US"/>
              <a:t>Internal Use Only</a:t>
            </a:r>
          </a:p>
        </p:txBody>
      </p:sp>
    </p:spTree>
    <p:extLst>
      <p:ext uri="{BB962C8B-B14F-4D97-AF65-F5344CB8AC3E}">
        <p14:creationId xmlns:p14="http://schemas.microsoft.com/office/powerpoint/2010/main" val="2196620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Y-12 reinvents itself</a:t>
            </a:r>
          </a:p>
          <a:p>
            <a:r>
              <a:rPr lang="en-US" dirty="0"/>
              <a:t>Foundry operations</a:t>
            </a:r>
          </a:p>
          <a:p>
            <a:r>
              <a:rPr lang="en-US" dirty="0"/>
              <a:t>Part fabrication with highly specialized machine</a:t>
            </a:r>
          </a:p>
          <a:p>
            <a:r>
              <a:rPr lang="en-US" dirty="0"/>
              <a:t>Expand chemical recovery</a:t>
            </a:r>
          </a:p>
          <a:p>
            <a:r>
              <a:rPr lang="en-US" dirty="0"/>
              <a:t>Special</a:t>
            </a:r>
            <a:r>
              <a:rPr lang="en-US" baseline="0" dirty="0"/>
              <a:t> production</a:t>
            </a:r>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10</a:t>
            </a:fld>
            <a:endParaRPr lang="en-US"/>
          </a:p>
        </p:txBody>
      </p:sp>
    </p:spTree>
    <p:extLst>
      <p:ext uri="{BB962C8B-B14F-4D97-AF65-F5344CB8AC3E}">
        <p14:creationId xmlns:p14="http://schemas.microsoft.com/office/powerpoint/2010/main" val="393819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11</a:t>
            </a:fld>
            <a:endParaRPr lang="en-US"/>
          </a:p>
        </p:txBody>
      </p:sp>
    </p:spTree>
    <p:extLst>
      <p:ext uri="{BB962C8B-B14F-4D97-AF65-F5344CB8AC3E}">
        <p14:creationId xmlns:p14="http://schemas.microsoft.com/office/powerpoint/2010/main" val="206275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facilities in backdrop</a:t>
            </a:r>
            <a:r>
              <a:rPr lang="en-US" baseline="0" dirty="0"/>
              <a:t> of legacy facilities</a:t>
            </a:r>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12</a:t>
            </a:fld>
            <a:endParaRPr lang="en-US"/>
          </a:p>
        </p:txBody>
      </p:sp>
    </p:spTree>
    <p:extLst>
      <p:ext uri="{BB962C8B-B14F-4D97-AF65-F5344CB8AC3E}">
        <p14:creationId xmlns:p14="http://schemas.microsoft.com/office/powerpoint/2010/main" val="78242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Acreage and facility square footage</a:t>
            </a:r>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13</a:t>
            </a:fld>
            <a:endParaRPr lang="en-US"/>
          </a:p>
        </p:txBody>
      </p:sp>
    </p:spTree>
    <p:extLst>
      <p:ext uri="{BB962C8B-B14F-4D97-AF65-F5344CB8AC3E}">
        <p14:creationId xmlns:p14="http://schemas.microsoft.com/office/powerpoint/2010/main" val="2223271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CD170BB-3F6B-46FF-AFE8-4DF0BDDEA415}" type="slidenum">
              <a:rPr lang="en-US">
                <a:solidFill>
                  <a:prstClr val="black"/>
                </a:solidFill>
              </a:rPr>
              <a:pPr/>
              <a:t>14</a:t>
            </a:fld>
            <a:endParaRPr lang="en-US" dirty="0">
              <a:solidFill>
                <a:prstClr val="black"/>
              </a:solidFill>
            </a:endParaRPr>
          </a:p>
        </p:txBody>
      </p:sp>
      <p:sp>
        <p:nvSpPr>
          <p:cNvPr id="875522" name="Rectangle 2"/>
          <p:cNvSpPr>
            <a:spLocks noGrp="1" noRot="1" noChangeAspect="1" noChangeArrowheads="1" noTextEdit="1"/>
          </p:cNvSpPr>
          <p:nvPr>
            <p:ph type="sldImg"/>
          </p:nvPr>
        </p:nvSpPr>
        <p:spPr>
          <a:xfrm>
            <a:off x="1177925" y="700088"/>
            <a:ext cx="4759325" cy="3570287"/>
          </a:xfrm>
          <a:ln/>
        </p:spPr>
      </p:sp>
      <p:sp>
        <p:nvSpPr>
          <p:cNvPr id="875524" name="Rectangle 4"/>
          <p:cNvSpPr>
            <a:spLocks noChangeArrowheads="1"/>
          </p:cNvSpPr>
          <p:nvPr/>
        </p:nvSpPr>
        <p:spPr bwMode="auto">
          <a:xfrm>
            <a:off x="1092495" y="4662562"/>
            <a:ext cx="5239706" cy="4270904"/>
          </a:xfrm>
          <a:prstGeom prst="rect">
            <a:avLst/>
          </a:prstGeom>
          <a:noFill/>
          <a:ln w="9525">
            <a:noFill/>
            <a:miter lim="800000"/>
            <a:headEnd/>
            <a:tailEnd/>
          </a:ln>
          <a:effectLst/>
        </p:spPr>
        <p:txBody>
          <a:bodyPr lIns="93274" tIns="46636" rIns="93274" bIns="46636"/>
          <a:lstStyle/>
          <a:p>
            <a:pPr defTabSz="465626">
              <a:spcBef>
                <a:spcPct val="30000"/>
              </a:spcBef>
            </a:pPr>
            <a:endParaRPr lang="en-US" dirty="0">
              <a:latin typeface="Calibri"/>
            </a:endParaRPr>
          </a:p>
        </p:txBody>
      </p:sp>
      <p:sp>
        <p:nvSpPr>
          <p:cNvPr id="3" name="Notes Placeholder 2"/>
          <p:cNvSpPr>
            <a:spLocks noGrp="1"/>
          </p:cNvSpPr>
          <p:nvPr>
            <p:ph type="body" idx="1"/>
          </p:nvPr>
        </p:nvSpPr>
        <p:spPr/>
        <p:txBody>
          <a:bodyPr/>
          <a:lstStyle/>
          <a:p>
            <a:r>
              <a:rPr lang="en-US" b="1" dirty="0"/>
              <a:t>Amid</a:t>
            </a:r>
            <a:r>
              <a:rPr lang="en-US" b="1" baseline="0" dirty="0"/>
              <a:t> emerging global threats, Y-12 is a key player in the nation’s non-proliferation policies, initiatives and efforts:</a:t>
            </a:r>
          </a:p>
          <a:p>
            <a:endParaRPr lang="en-US" b="1" baseline="0" dirty="0"/>
          </a:p>
          <a:p>
            <a:pPr marL="174479" indent="-174479">
              <a:buFont typeface="Arial" panose="020B0604020202020204" pitchFamily="34" charset="0"/>
              <a:buChar char="•"/>
            </a:pPr>
            <a:r>
              <a:rPr lang="en-US" b="0" baseline="0" dirty="0"/>
              <a:t>I’ve already touched on the core mission of deterrence</a:t>
            </a:r>
          </a:p>
          <a:p>
            <a:pPr marL="174479" indent="-174479">
              <a:buFont typeface="Arial" panose="020B0604020202020204" pitchFamily="34" charset="0"/>
              <a:buChar char="•"/>
            </a:pPr>
            <a:r>
              <a:rPr lang="en-US" b="0" baseline="0" dirty="0"/>
              <a:t>A second mission is fuel supply – providing enriched uranium for naval propulsion, isotope production and research reactors.</a:t>
            </a:r>
          </a:p>
          <a:p>
            <a:pPr marL="174479" indent="-174479">
              <a:buFont typeface="Arial" panose="020B0604020202020204" pitchFamily="34" charset="0"/>
              <a:buChar char="•"/>
            </a:pPr>
            <a:r>
              <a:rPr lang="en-US" b="0" baseline="0" dirty="0"/>
              <a:t>A third important mission is reducing the threat of nuclear and radiological terrorism by securing vulnerable nuclear material domestically and internationally, training first responders and security personnel, assisting foreign partners on nuclear material</a:t>
            </a:r>
            <a:r>
              <a:rPr lang="en-US" b="0" dirty="0"/>
              <a:t> security, and contributing to international safeguards and other nonproliferation initiatives.</a:t>
            </a:r>
            <a:endParaRPr lang="en-US" b="0" baseline="0" dirty="0"/>
          </a:p>
          <a:p>
            <a:pPr marL="174479" indent="-174479">
              <a:buFont typeface="Arial" panose="020B0604020202020204" pitchFamily="34" charset="0"/>
              <a:buChar char="•"/>
            </a:pPr>
            <a:endParaRPr lang="en-US" b="0" baseline="0" dirty="0"/>
          </a:p>
          <a:p>
            <a:r>
              <a:rPr lang="en-US" b="0" baseline="0" dirty="0"/>
              <a:t>So let me go into just a bit more detail on each of these.</a:t>
            </a:r>
            <a:endParaRPr lang="en-US" b="0" dirty="0"/>
          </a:p>
        </p:txBody>
      </p:sp>
    </p:spTree>
    <p:extLst>
      <p:ext uri="{BB962C8B-B14F-4D97-AF65-F5344CB8AC3E}">
        <p14:creationId xmlns:p14="http://schemas.microsoft.com/office/powerpoint/2010/main" val="170463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between vintage cars</a:t>
            </a:r>
            <a:r>
              <a:rPr lang="en-US" baseline="0" dirty="0"/>
              <a:t> that are not maintained and those that are properly cared for</a:t>
            </a:r>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15</a:t>
            </a:fld>
            <a:endParaRPr lang="en-US"/>
          </a:p>
        </p:txBody>
      </p:sp>
    </p:spTree>
    <p:extLst>
      <p:ext uri="{BB962C8B-B14F-4D97-AF65-F5344CB8AC3E}">
        <p14:creationId xmlns:p14="http://schemas.microsoft.com/office/powerpoint/2010/main" val="28460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4057278" y="9001962"/>
            <a:ext cx="3125086" cy="465479"/>
          </a:xfrm>
          <a:prstGeom prst="rect">
            <a:avLst/>
          </a:prstGeom>
          <a:noFill/>
          <a:ln w="9525">
            <a:noFill/>
            <a:miter lim="800000"/>
            <a:headEnd/>
            <a:tailEnd/>
          </a:ln>
        </p:spPr>
        <p:txBody>
          <a:bodyPr lIns="93208" tIns="46603" rIns="93208" bIns="46603" anchor="b"/>
          <a:lstStyle/>
          <a:p>
            <a:pPr algn="r" defTabSz="932282" eaLnBrk="0" hangingPunct="0"/>
            <a:fld id="{94698362-8F81-41C4-A383-D6E53B692BE3}" type="slidenum">
              <a:rPr lang="en-US">
                <a:latin typeface="Times New Roman" charset="0"/>
              </a:rPr>
              <a:pPr algn="r" defTabSz="932282" eaLnBrk="0" hangingPunct="0"/>
              <a:t>16</a:t>
            </a:fld>
            <a:endParaRPr lang="en-US" dirty="0">
              <a:latin typeface="Times New Roman" charset="0"/>
            </a:endParaRPr>
          </a:p>
        </p:txBody>
      </p:sp>
      <p:sp>
        <p:nvSpPr>
          <p:cNvPr id="28675" name="Rectangle 2"/>
          <p:cNvSpPr>
            <a:spLocks noGrp="1" noRot="1" noChangeAspect="1" noChangeArrowheads="1" noTextEdit="1"/>
          </p:cNvSpPr>
          <p:nvPr>
            <p:ph type="sldImg"/>
          </p:nvPr>
        </p:nvSpPr>
        <p:spPr>
          <a:solidFill>
            <a:srgbClr val="FFFFFF"/>
          </a:solidFill>
          <a:ln/>
        </p:spPr>
      </p:sp>
      <p:sp>
        <p:nvSpPr>
          <p:cNvPr id="5" name="Notes Placeholder 4"/>
          <p:cNvSpPr>
            <a:spLocks noGrp="1"/>
          </p:cNvSpPr>
          <p:nvPr>
            <p:ph type="body" sz="quarter" idx="10"/>
          </p:nvPr>
        </p:nvSpPr>
        <p:spPr/>
        <p:txBody>
          <a:bodyPr>
            <a:normAutofit/>
          </a:bodyPr>
          <a:lstStyle/>
          <a:p>
            <a:r>
              <a:rPr lang="en-US" dirty="0"/>
              <a:t>While the U.S. is working towards disarmament by reducing its weapons stockpile, as long as there are nuclear weapons in the world, the U.S. need to maintain a viable nuclear deterrent.</a:t>
            </a:r>
          </a:p>
          <a:p>
            <a:endParaRPr lang="en-US" dirty="0"/>
          </a:p>
          <a:p>
            <a:r>
              <a:rPr lang="en-US" dirty="0"/>
              <a:t>This involves ensuring that the weapons stockpile remains safe, secure and viable.</a:t>
            </a:r>
          </a:p>
          <a:p>
            <a:endParaRPr lang="en-US" dirty="0"/>
          </a:p>
          <a:p>
            <a:r>
              <a:rPr lang="en-US" dirty="0"/>
              <a:t>Work at Y-12 in this regard involves dismantling weapons, testing components and refurbishing systems.</a:t>
            </a:r>
          </a:p>
          <a:p>
            <a:endParaRPr lang="en-US" dirty="0"/>
          </a:p>
          <a:p>
            <a:r>
              <a:rPr lang="en-US" dirty="0"/>
              <a:t>Y-12 has built components for every nuclear weapon that has ever been in the U.S. stockpile for the last 70+ years.</a:t>
            </a:r>
          </a:p>
        </p:txBody>
      </p:sp>
    </p:spTree>
    <p:extLst>
      <p:ext uri="{BB962C8B-B14F-4D97-AF65-F5344CB8AC3E}">
        <p14:creationId xmlns:p14="http://schemas.microsoft.com/office/powerpoint/2010/main" val="208766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59FB55-992B-496F-816E-6855619BE1B5}" type="slidenum">
              <a:rPr lang="en-US"/>
              <a:pPr/>
              <a:t>17</a:t>
            </a:fld>
            <a:endParaRPr lang="en-US" dirty="0"/>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xfrm>
            <a:off x="935077" y="4503176"/>
            <a:ext cx="5232839" cy="4264551"/>
          </a:xfrm>
        </p:spPr>
        <p:txBody>
          <a:bodyPr>
            <a:normAutofit/>
          </a:bodyPr>
          <a:lstStyle/>
          <a:p>
            <a:pPr>
              <a:lnSpc>
                <a:spcPct val="95000"/>
              </a:lnSpc>
              <a:spcAft>
                <a:spcPct val="25000"/>
              </a:spcAft>
            </a:pPr>
            <a:r>
              <a:rPr lang="en-US" dirty="0"/>
              <a:t>A second mission is fuel supply</a:t>
            </a:r>
          </a:p>
          <a:p>
            <a:pPr marL="290741" indent="-290741">
              <a:lnSpc>
                <a:spcPct val="95000"/>
              </a:lnSpc>
              <a:spcAft>
                <a:spcPct val="25000"/>
              </a:spcAft>
              <a:buFont typeface="Arial" panose="020B0604020202020204" pitchFamily="34" charset="0"/>
              <a:buChar char="•"/>
            </a:pPr>
            <a:r>
              <a:rPr lang="en-US" dirty="0"/>
              <a:t>Y-12 has been supplying enriched uranium feedstock for research reactor fuel since Atoms for Peace program began in mid 1950s</a:t>
            </a:r>
          </a:p>
          <a:p>
            <a:pPr marL="290741" indent="-290741">
              <a:lnSpc>
                <a:spcPct val="95000"/>
              </a:lnSpc>
              <a:spcAft>
                <a:spcPct val="25000"/>
              </a:spcAft>
              <a:buFont typeface="Arial" panose="020B0604020202020204" pitchFamily="34" charset="0"/>
              <a:buChar char="•"/>
            </a:pPr>
            <a:r>
              <a:rPr lang="en-US" dirty="0"/>
              <a:t>There has been a big non-proliferation program in the U.S. in the last 10+ years to help countries convert their HEU-fueled research reactors to low-enriched uranium fuel.</a:t>
            </a:r>
          </a:p>
          <a:p>
            <a:pPr marL="290741" indent="-290741">
              <a:lnSpc>
                <a:spcPct val="95000"/>
              </a:lnSpc>
              <a:spcAft>
                <a:spcPct val="25000"/>
              </a:spcAft>
              <a:buFont typeface="Arial" panose="020B0604020202020204" pitchFamily="34" charset="0"/>
              <a:buChar char="•"/>
            </a:pPr>
            <a:r>
              <a:rPr lang="en-US" dirty="0"/>
              <a:t>To support that effort, Y-12 has been leading the way in developing the production processes for making high-density metallic fuel from LEU and molybdenum; very dense fuel is required to produce the high neutron flux comparable to HEU fuel.</a:t>
            </a:r>
          </a:p>
          <a:p>
            <a:pPr marL="290741" indent="-290741">
              <a:lnSpc>
                <a:spcPct val="95000"/>
              </a:lnSpc>
              <a:spcAft>
                <a:spcPct val="25000"/>
              </a:spcAft>
              <a:buFont typeface="Arial" panose="020B0604020202020204" pitchFamily="34" charset="0"/>
              <a:buChar char="•"/>
            </a:pPr>
            <a:r>
              <a:rPr lang="en-US" dirty="0"/>
              <a:t>Y-12 also provides material for the production of medical isotopes including LEU targets [using high density </a:t>
            </a:r>
            <a:r>
              <a:rPr lang="en-US" dirty="0" err="1"/>
              <a:t>Umo</a:t>
            </a:r>
            <a:r>
              <a:rPr lang="en-US" dirty="0"/>
              <a:t> for Mo99 production]</a:t>
            </a:r>
          </a:p>
          <a:p>
            <a:pPr marL="290741" indent="-290741">
              <a:lnSpc>
                <a:spcPct val="95000"/>
              </a:lnSpc>
              <a:spcAft>
                <a:spcPct val="25000"/>
              </a:spcAft>
              <a:buFont typeface="Arial" panose="020B0604020202020204" pitchFamily="34" charset="0"/>
              <a:buChar char="•"/>
            </a:pPr>
            <a:r>
              <a:rPr lang="en-US" dirty="0"/>
              <a:t>Y-12 is also conducting work to advance new commercial and government nuclear reactor fuels for advanced reactor types.</a:t>
            </a:r>
          </a:p>
          <a:p>
            <a:pPr marL="290741" indent="-290741">
              <a:buFont typeface="Arial" panose="020B0604020202020204" pitchFamily="34" charset="0"/>
              <a:buChar char="•"/>
            </a:pPr>
            <a:r>
              <a:rPr lang="en-US" dirty="0"/>
              <a:t>And Y-12 in the only supplier of HEU for the U.S. Naval Reactors program,  for fueling some 103 naval reactors on aircraft carriers and nuclear submarines; since the U.S. no longer produces high enriched uranium, the material comes from former nuclear weapons.</a:t>
            </a:r>
          </a:p>
          <a:p>
            <a:pPr marL="290741" indent="-290741">
              <a:buFont typeface="Arial" panose="020B0604020202020204" pitchFamily="34" charset="0"/>
              <a:buChar char="•"/>
            </a:pPr>
            <a:endParaRPr lang="en-US" dirty="0"/>
          </a:p>
        </p:txBody>
      </p:sp>
    </p:spTree>
    <p:extLst>
      <p:ext uri="{BB962C8B-B14F-4D97-AF65-F5344CB8AC3E}">
        <p14:creationId xmlns:p14="http://schemas.microsoft.com/office/powerpoint/2010/main" val="396300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943" lvl="1" indent="-177943" defTabSz="930468">
              <a:buFont typeface="Arial" pitchFamily="34" charset="0"/>
              <a:buChar char="•"/>
            </a:pPr>
            <a:r>
              <a:rPr lang="en-US" sz="1700" dirty="0"/>
              <a:t>Here’s a snapshot of the major research reactor customers that Y-12 supplies material for (either as fuel or for targets for medical isotope production:  Argentina, Australia, Belgium, Canada, Egypt, France, Japan, The Netherlands, Romania and South Korea</a:t>
            </a:r>
          </a:p>
          <a:p>
            <a:pPr marL="177943" indent="-177943">
              <a:buFont typeface="Arial" pitchFamily="34" charset="0"/>
              <a:buChar char="•"/>
            </a:pPr>
            <a:endParaRPr lang="en-US" sz="1100" dirty="0"/>
          </a:p>
          <a:p>
            <a:pPr marL="177943" indent="-177943">
              <a:buFont typeface="Arial" pitchFamily="34" charset="0"/>
              <a:buChar char="•"/>
            </a:pPr>
            <a:r>
              <a:rPr lang="en-US" sz="1600" dirty="0"/>
              <a:t>[The low-enriched uranium (LEU) is produced from </a:t>
            </a:r>
            <a:r>
              <a:rPr lang="en-US" sz="1600" dirty="0" err="1"/>
              <a:t>downblending</a:t>
            </a:r>
            <a:r>
              <a:rPr lang="en-US" sz="1600" dirty="0"/>
              <a:t> highly enriched uranium (HEU) with natural or depleted uranium to 19.75% </a:t>
            </a:r>
            <a:r>
              <a:rPr lang="en-US" sz="1600" dirty="0">
                <a:solidFill>
                  <a:srgbClr val="FFFFFF"/>
                </a:solidFill>
              </a:rPr>
              <a:t>f</a:t>
            </a:r>
            <a:r>
              <a:rPr lang="en-US" sz="1600" baseline="30000" dirty="0"/>
              <a:t>235</a:t>
            </a:r>
            <a:r>
              <a:rPr lang="en-US" sz="1600" dirty="0"/>
              <a:t>U. This is one of the disposition paths for the Surplus HEU Disposition Program.]</a:t>
            </a:r>
          </a:p>
          <a:p>
            <a:pPr marL="177943" indent="-177943">
              <a:buFont typeface="Arial" pitchFamily="34" charset="0"/>
              <a:buChar char="•"/>
            </a:pPr>
            <a:endParaRPr lang="en-US" sz="1600" dirty="0"/>
          </a:p>
          <a:p>
            <a:pPr marL="177943" indent="-177943">
              <a:buFont typeface="Arial" pitchFamily="34" charset="0"/>
              <a:buChar char="•"/>
            </a:pPr>
            <a:r>
              <a:rPr lang="en-US" sz="1600" dirty="0"/>
              <a:t>Excluding the Russian research reactors, Y-12 provides the enriched uranium feedstock for over 80% of the research reactors in the world.</a:t>
            </a:r>
          </a:p>
          <a:p>
            <a:pPr lvl="0">
              <a:spcBef>
                <a:spcPct val="0"/>
              </a:spcBef>
            </a:pPr>
            <a:endParaRPr lang="en-US" b="1" dirty="0">
              <a:solidFill>
                <a:srgbClr val="000000"/>
              </a:solidFill>
              <a:ea typeface="ＭＳ Ｐゴシック"/>
              <a:cs typeface="ＭＳ Ｐゴシック"/>
            </a:endParaRPr>
          </a:p>
          <a:p>
            <a:pPr lvl="0">
              <a:spcBef>
                <a:spcPct val="0"/>
              </a:spcBef>
            </a:pPr>
            <a:endParaRPr lang="en-US" b="1" dirty="0">
              <a:solidFill>
                <a:srgbClr val="000000"/>
              </a:solidFill>
              <a:ea typeface="ＭＳ Ｐゴシック"/>
              <a:cs typeface="ＭＳ Ｐゴシック"/>
            </a:endParaRPr>
          </a:p>
          <a:p>
            <a:endParaRPr lang="en-US" dirty="0"/>
          </a:p>
        </p:txBody>
      </p:sp>
      <p:sp>
        <p:nvSpPr>
          <p:cNvPr id="4" name="Slide Number Placeholder 3"/>
          <p:cNvSpPr>
            <a:spLocks noGrp="1"/>
          </p:cNvSpPr>
          <p:nvPr>
            <p:ph type="sldNum" sz="quarter" idx="10"/>
          </p:nvPr>
        </p:nvSpPr>
        <p:spPr/>
        <p:txBody>
          <a:bodyPr/>
          <a:lstStyle/>
          <a:p>
            <a:pPr>
              <a:defRPr/>
            </a:pPr>
            <a:fld id="{8831FEC9-5CEE-2148-9CAF-30B59C1C53AD}" type="slidenum">
              <a:rPr lang="en-US" smtClean="0"/>
              <a:pPr>
                <a:defRPr/>
              </a:pPr>
              <a:t>18</a:t>
            </a:fld>
            <a:endParaRPr lang="en-US" dirty="0"/>
          </a:p>
        </p:txBody>
      </p:sp>
    </p:spTree>
    <p:extLst>
      <p:ext uri="{BB962C8B-B14F-4D97-AF65-F5344CB8AC3E}">
        <p14:creationId xmlns:p14="http://schemas.microsoft.com/office/powerpoint/2010/main" val="383515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487363"/>
            <a:ext cx="4725987" cy="3544887"/>
          </a:xfrm>
        </p:spPr>
      </p:sp>
      <p:sp>
        <p:nvSpPr>
          <p:cNvPr id="3" name="Notes Placeholder 2"/>
          <p:cNvSpPr>
            <a:spLocks noGrp="1"/>
          </p:cNvSpPr>
          <p:nvPr>
            <p:ph type="body" idx="1"/>
          </p:nvPr>
        </p:nvSpPr>
        <p:spPr>
          <a:xfrm>
            <a:off x="210953" y="4280729"/>
            <a:ext cx="6837349" cy="4961954"/>
          </a:xfrm>
        </p:spPr>
        <p:txBody>
          <a:bodyPr/>
          <a:lstStyle/>
          <a:p>
            <a:pPr lvl="0">
              <a:spcBef>
                <a:spcPct val="0"/>
              </a:spcBef>
            </a:pPr>
            <a:r>
              <a:rPr lang="en-US" sz="1600" b="1" dirty="0">
                <a:solidFill>
                  <a:srgbClr val="000000"/>
                </a:solidFill>
                <a:ea typeface="ＭＳ Ｐゴシック"/>
                <a:cs typeface="ＭＳ Ｐゴシック"/>
              </a:rPr>
              <a:t>The third mission area is nuclear security, specifically by</a:t>
            </a:r>
          </a:p>
          <a:p>
            <a:pPr marL="174461" indent="-174461">
              <a:spcBef>
                <a:spcPct val="0"/>
              </a:spcBef>
              <a:buFont typeface="Arial" panose="020B0604020202020204" pitchFamily="34" charset="0"/>
              <a:buChar char="•"/>
            </a:pPr>
            <a:r>
              <a:rPr lang="en-US" sz="1600" dirty="0">
                <a:solidFill>
                  <a:srgbClr val="000000"/>
                </a:solidFill>
                <a:ea typeface="ＭＳ Ｐゴシック"/>
                <a:cs typeface="ＭＳ Ｐゴシック"/>
              </a:rPr>
              <a:t>Developing detection capabilities</a:t>
            </a:r>
          </a:p>
          <a:p>
            <a:pPr marL="174461" indent="-174461">
              <a:spcBef>
                <a:spcPct val="0"/>
              </a:spcBef>
              <a:buFont typeface="Arial" panose="020B0604020202020204" pitchFamily="34" charset="0"/>
              <a:buChar char="•"/>
            </a:pPr>
            <a:r>
              <a:rPr lang="en-US" sz="1600" dirty="0">
                <a:solidFill>
                  <a:srgbClr val="000000"/>
                </a:solidFill>
                <a:ea typeface="ＭＳ Ｐゴシック"/>
                <a:cs typeface="ＭＳ Ｐゴシック"/>
              </a:rPr>
              <a:t>Recovering and securing nuclear material from facilities and activities around the world that are a potential proliferation concern</a:t>
            </a:r>
          </a:p>
          <a:p>
            <a:pPr marL="174461" indent="-174461">
              <a:spcBef>
                <a:spcPct val="0"/>
              </a:spcBef>
              <a:buFont typeface="Arial" panose="020B0604020202020204" pitchFamily="34" charset="0"/>
              <a:buChar char="•"/>
            </a:pPr>
            <a:r>
              <a:rPr lang="en-US" sz="1600" dirty="0" err="1">
                <a:solidFill>
                  <a:srgbClr val="000000"/>
                </a:solidFill>
                <a:ea typeface="ＭＳ Ｐゴシック"/>
                <a:cs typeface="ＭＳ Ｐゴシック"/>
              </a:rPr>
              <a:t>Downblending</a:t>
            </a:r>
            <a:r>
              <a:rPr lang="en-US" sz="1600" dirty="0">
                <a:solidFill>
                  <a:srgbClr val="000000"/>
                </a:solidFill>
                <a:ea typeface="ＭＳ Ｐゴシック"/>
                <a:cs typeface="ＭＳ Ｐゴシック"/>
              </a:rPr>
              <a:t> HEU to LEU and using it for peaceful purposes</a:t>
            </a:r>
          </a:p>
          <a:p>
            <a:pPr marL="174461" indent="-174461">
              <a:spcBef>
                <a:spcPct val="0"/>
              </a:spcBef>
              <a:buFont typeface="Arial" panose="020B0604020202020204" pitchFamily="34" charset="0"/>
              <a:buChar char="•"/>
            </a:pPr>
            <a:r>
              <a:rPr lang="en-US" sz="1600" dirty="0">
                <a:solidFill>
                  <a:srgbClr val="000000"/>
                </a:solidFill>
                <a:ea typeface="ＭＳ Ｐゴシック"/>
                <a:cs typeface="ＭＳ Ｐゴシック"/>
              </a:rPr>
              <a:t>Training those responsible for security and testing security system performance</a:t>
            </a:r>
          </a:p>
        </p:txBody>
      </p:sp>
      <p:sp>
        <p:nvSpPr>
          <p:cNvPr id="4" name="Slide Number Placeholder 3"/>
          <p:cNvSpPr>
            <a:spLocks noGrp="1"/>
          </p:cNvSpPr>
          <p:nvPr>
            <p:ph type="sldNum" sz="quarter" idx="10"/>
          </p:nvPr>
        </p:nvSpPr>
        <p:spPr/>
        <p:txBody>
          <a:bodyPr/>
          <a:lstStyle/>
          <a:p>
            <a:fld id="{37CF3DC3-7231-A340-9F7A-B049138F73C1}" type="slidenum">
              <a:rPr lang="en-US" smtClean="0"/>
              <a:t>19</a:t>
            </a:fld>
            <a:endParaRPr lang="en-US"/>
          </a:p>
        </p:txBody>
      </p:sp>
    </p:spTree>
    <p:extLst>
      <p:ext uri="{BB962C8B-B14F-4D97-AF65-F5344CB8AC3E}">
        <p14:creationId xmlns:p14="http://schemas.microsoft.com/office/powerpoint/2010/main" val="88572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a:t>
            </a:fld>
            <a:endParaRPr lang="en-US"/>
          </a:p>
        </p:txBody>
      </p:sp>
    </p:spTree>
    <p:extLst>
      <p:ext uri="{BB962C8B-B14F-4D97-AF65-F5344CB8AC3E}">
        <p14:creationId xmlns:p14="http://schemas.microsoft.com/office/powerpoint/2010/main" val="4051655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9613"/>
            <a:ext cx="4725987" cy="3544887"/>
          </a:xfrm>
        </p:spPr>
      </p:sp>
      <p:sp>
        <p:nvSpPr>
          <p:cNvPr id="3" name="Notes Placeholder 2"/>
          <p:cNvSpPr>
            <a:spLocks noGrp="1"/>
          </p:cNvSpPr>
          <p:nvPr>
            <p:ph type="body" idx="1"/>
          </p:nvPr>
        </p:nvSpPr>
        <p:spPr/>
        <p:txBody>
          <a:bodyPr/>
          <a:lstStyle/>
          <a:p>
            <a:pPr lvl="0">
              <a:spcBef>
                <a:spcPct val="0"/>
              </a:spcBef>
              <a:buFont typeface="Arial" pitchFamily="34" charset="0"/>
              <a:buChar char="•"/>
            </a:pPr>
            <a:r>
              <a:rPr lang="en-US" dirty="0">
                <a:solidFill>
                  <a:srgbClr val="000000"/>
                </a:solidFill>
                <a:ea typeface="ＭＳ Ｐゴシック"/>
                <a:cs typeface="ＭＳ Ｐゴシック"/>
              </a:rPr>
              <a:t> Y-12’s Nuclear Detection and Sensor Testing Center provides researchers with dedicated facilities to test radiation sensors, detector instrumentation and analytical techniques.</a:t>
            </a:r>
          </a:p>
          <a:p>
            <a:pPr lvl="0">
              <a:spcBef>
                <a:spcPct val="0"/>
              </a:spcBef>
            </a:pPr>
            <a:endParaRPr lang="en-US" dirty="0">
              <a:solidFill>
                <a:srgbClr val="000000"/>
              </a:solidFill>
              <a:ea typeface="ＭＳ Ｐゴシック"/>
              <a:cs typeface="ＭＳ Ｐゴシック"/>
            </a:endParaRPr>
          </a:p>
          <a:p>
            <a:pPr lvl="0">
              <a:spcBef>
                <a:spcPct val="0"/>
              </a:spcBef>
              <a:buFont typeface="Arial" pitchFamily="34" charset="0"/>
              <a:buChar char="•"/>
            </a:pPr>
            <a:r>
              <a:rPr lang="en-US" dirty="0">
                <a:solidFill>
                  <a:srgbClr val="000000"/>
                </a:solidFill>
                <a:ea typeface="ＭＳ Ｐゴシック"/>
                <a:cs typeface="ＭＳ Ｐゴシック"/>
              </a:rPr>
              <a:t> The NDSTC supports proliferation detection, nuclear safeguards, emergency response, treaty verification and university research.</a:t>
            </a:r>
          </a:p>
          <a:p>
            <a:pPr lvl="0">
              <a:spcBef>
                <a:spcPct val="0"/>
              </a:spcBef>
              <a:buFont typeface="Arial" pitchFamily="34" charset="0"/>
              <a:buChar char="•"/>
            </a:pPr>
            <a:endParaRPr lang="en-US" dirty="0">
              <a:solidFill>
                <a:srgbClr val="000000"/>
              </a:solidFill>
              <a:ea typeface="ＭＳ Ｐゴシック"/>
              <a:cs typeface="ＭＳ Ｐゴシック"/>
            </a:endParaRPr>
          </a:p>
          <a:p>
            <a:pPr lvl="0">
              <a:spcBef>
                <a:spcPct val="0"/>
              </a:spcBef>
              <a:buFont typeface="Arial" pitchFamily="34" charset="0"/>
              <a:buChar char="•"/>
            </a:pPr>
            <a:r>
              <a:rPr lang="en-US" dirty="0">
                <a:solidFill>
                  <a:srgbClr val="000000"/>
                </a:solidFill>
                <a:ea typeface="ＭＳ Ｐゴシック"/>
                <a:cs typeface="ＭＳ Ｐゴシック"/>
              </a:rPr>
              <a:t>Two testing areas:</a:t>
            </a:r>
          </a:p>
          <a:p>
            <a:pPr marL="697992" lvl="1" indent="-232664">
              <a:spcBef>
                <a:spcPct val="0"/>
              </a:spcBef>
              <a:buFont typeface="Arial" pitchFamily="34" charset="0"/>
              <a:buChar char="•"/>
            </a:pPr>
            <a:r>
              <a:rPr lang="en-US" dirty="0">
                <a:solidFill>
                  <a:srgbClr val="000000"/>
                </a:solidFill>
                <a:ea typeface="ＭＳ Ｐゴシック"/>
                <a:cs typeface="ＭＳ Ｐゴシック"/>
              </a:rPr>
              <a:t>One is a highly secure facility that has large quantities of HEU for testing purposes with different configurations (with different moderators, reflectors, shielding)</a:t>
            </a:r>
          </a:p>
          <a:p>
            <a:pPr marL="697992" lvl="1" indent="-232664">
              <a:spcBef>
                <a:spcPct val="0"/>
              </a:spcBef>
              <a:buFont typeface="Arial" pitchFamily="34" charset="0"/>
              <a:buChar char="•"/>
            </a:pPr>
            <a:r>
              <a:rPr lang="en-US" dirty="0">
                <a:solidFill>
                  <a:srgbClr val="000000"/>
                </a:solidFill>
                <a:ea typeface="ＭＳ Ｐゴシック"/>
                <a:cs typeface="ＭＳ Ｐゴシック"/>
              </a:rPr>
              <a:t>A second one with smaller quantities of uranium in a wide variety of forms and enrichments from depleted to HEU  - this lab is open to students, instrumentation companies, researchers including foreign nationals.</a:t>
            </a:r>
          </a:p>
          <a:p>
            <a:pPr marL="697992" lvl="1" indent="-232664">
              <a:spcBef>
                <a:spcPct val="0"/>
              </a:spcBef>
              <a:buFont typeface="Arial" pitchFamily="34" charset="0"/>
              <a:buChar char="•"/>
            </a:pPr>
            <a:endParaRPr lang="en-US" dirty="0">
              <a:solidFill>
                <a:srgbClr val="000000"/>
              </a:solidFill>
              <a:ea typeface="ＭＳ Ｐゴシック"/>
              <a:cs typeface="ＭＳ Ｐゴシック"/>
            </a:endParaRPr>
          </a:p>
          <a:p>
            <a:pPr lvl="0">
              <a:spcBef>
                <a:spcPct val="0"/>
              </a:spcBef>
              <a:buFont typeface="Arial" pitchFamily="34" charset="0"/>
              <a:buChar char="•"/>
            </a:pPr>
            <a:r>
              <a:rPr lang="en-US" dirty="0">
                <a:solidFill>
                  <a:srgbClr val="000000"/>
                </a:solidFill>
                <a:ea typeface="ＭＳ Ｐゴシック"/>
                <a:cs typeface="ＭＳ Ｐゴシック"/>
              </a:rPr>
              <a:t> Y-12 is conducting research in uranium processing to enhance understanding of signatures and observables for proliferation.</a:t>
            </a:r>
          </a:p>
          <a:p>
            <a:pPr lvl="0">
              <a:spcBef>
                <a:spcPct val="0"/>
              </a:spcBef>
              <a:buFont typeface="Arial" pitchFamily="34" charset="0"/>
              <a:buChar char="•"/>
            </a:pPr>
            <a:r>
              <a:rPr lang="en-US" dirty="0">
                <a:solidFill>
                  <a:srgbClr val="000000"/>
                </a:solidFill>
                <a:ea typeface="ＭＳ Ｐゴシック"/>
                <a:cs typeface="ＭＳ Ｐゴシック"/>
              </a:rPr>
              <a:t> In partnership with other laboratories, Y-12 is developing detection algorithms to support material monitoring. </a:t>
            </a:r>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20</a:t>
            </a:fld>
            <a:endParaRPr lang="en-US"/>
          </a:p>
        </p:txBody>
      </p:sp>
    </p:spTree>
    <p:extLst>
      <p:ext uri="{BB962C8B-B14F-4D97-AF65-F5344CB8AC3E}">
        <p14:creationId xmlns:p14="http://schemas.microsoft.com/office/powerpoint/2010/main" val="89150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dirty="0">
                <a:solidFill>
                  <a:srgbClr val="000000"/>
                </a:solidFill>
                <a:ea typeface="ＭＳ Ｐゴシック"/>
                <a:cs typeface="ＭＳ Ｐゴシック"/>
              </a:rPr>
              <a:t>Y-12 leads rapid material recovery missions – to reduce potential proliferation threats. </a:t>
            </a:r>
          </a:p>
          <a:p>
            <a:pPr lvl="0"/>
            <a:endParaRPr lang="en-US" sz="1100" b="1" dirty="0">
              <a:solidFill>
                <a:srgbClr val="000000"/>
              </a:solidFill>
              <a:ea typeface="ＭＳ Ｐゴシック"/>
              <a:cs typeface="ＭＳ Ｐゴシック"/>
            </a:endParaRPr>
          </a:p>
          <a:p>
            <a:pPr marL="174461" indent="-174461" defTabSz="930468">
              <a:buFont typeface="Arial" panose="020B0604020202020204" pitchFamily="34" charset="0"/>
              <a:buChar char="•"/>
            </a:pPr>
            <a:r>
              <a:rPr lang="en-US" sz="1600" dirty="0">
                <a:solidFill>
                  <a:srgbClr val="000000"/>
                </a:solidFill>
                <a:ea typeface="ＭＳ Ｐゴシック"/>
                <a:cs typeface="ＭＳ Ｐゴシック"/>
              </a:rPr>
              <a:t>Since 1994, we’ve been involved in some 20 international missions, most recently in Japan and the UK.</a:t>
            </a:r>
          </a:p>
          <a:p>
            <a:pPr lvl="0"/>
            <a:endParaRPr lang="en-US" sz="1600" b="1" dirty="0">
              <a:solidFill>
                <a:srgbClr val="000000"/>
              </a:solidFill>
              <a:ea typeface="ＭＳ Ｐゴシック"/>
              <a:cs typeface="ＭＳ Ｐゴシック"/>
            </a:endParaRPr>
          </a:p>
          <a:p>
            <a:pPr marL="174461" indent="-174461">
              <a:buFont typeface="Arial" pitchFamily="34" charset="0"/>
              <a:buChar char="•"/>
            </a:pPr>
            <a:r>
              <a:rPr lang="en-US" sz="1600" dirty="0">
                <a:solidFill>
                  <a:srgbClr val="000000"/>
                </a:solidFill>
                <a:ea typeface="ＭＳ Ｐゴシック"/>
                <a:cs typeface="ＭＳ Ｐゴシック"/>
              </a:rPr>
              <a:t>Y-12 is presently working in a number of other countries planning future missions for the return and disposition of HEU.</a:t>
            </a:r>
          </a:p>
          <a:p>
            <a:pPr lvl="0"/>
            <a:endParaRPr lang="en-US" sz="1600" dirty="0">
              <a:solidFill>
                <a:srgbClr val="000000"/>
              </a:solidFill>
              <a:ea typeface="ＭＳ Ｐゴシック"/>
              <a:cs typeface="ＭＳ Ｐゴシック"/>
            </a:endParaRPr>
          </a:p>
          <a:p>
            <a:pPr marL="168334" indent="-168334">
              <a:buFont typeface="Arial" pitchFamily="34" charset="0"/>
              <a:buChar char="•"/>
            </a:pPr>
            <a:r>
              <a:rPr lang="en-US" sz="1600" dirty="0">
                <a:solidFill>
                  <a:srgbClr val="000000"/>
                </a:solidFill>
                <a:ea typeface="ＭＳ Ｐゴシック"/>
                <a:cs typeface="ＭＳ Ｐゴシック"/>
              </a:rPr>
              <a:t>Over the years there have been some very high-profile recovery missions involving collaborative efforts of Y-12 with other orgs/agencies; here’s a picture of centrifuges recovered from Libya in 2005/6 (centrifuges procured from the clandestine A.Q. Khan network)</a:t>
            </a:r>
          </a:p>
          <a:p>
            <a:pPr lvl="0">
              <a:spcBef>
                <a:spcPct val="0"/>
              </a:spcBef>
            </a:pPr>
            <a:endParaRPr lang="en-US" b="1" dirty="0">
              <a:solidFill>
                <a:srgbClr val="000000"/>
              </a:solidFill>
              <a:ea typeface="ＭＳ Ｐゴシック"/>
              <a:cs typeface="ＭＳ Ｐゴシック"/>
            </a:endParaRPr>
          </a:p>
          <a:p>
            <a:pPr lvl="0">
              <a:spcBef>
                <a:spcPct val="0"/>
              </a:spcBef>
            </a:pPr>
            <a:endParaRPr lang="en-US" b="1" dirty="0">
              <a:solidFill>
                <a:srgbClr val="000000"/>
              </a:solidFill>
              <a:ea typeface="ＭＳ Ｐゴシック"/>
              <a:cs typeface="ＭＳ Ｐゴシック"/>
            </a:endParaRPr>
          </a:p>
          <a:p>
            <a:endParaRPr lang="en-US" dirty="0"/>
          </a:p>
        </p:txBody>
      </p:sp>
      <p:sp>
        <p:nvSpPr>
          <p:cNvPr id="4" name="Slide Number Placeholder 3"/>
          <p:cNvSpPr>
            <a:spLocks noGrp="1"/>
          </p:cNvSpPr>
          <p:nvPr>
            <p:ph type="sldNum" sz="quarter" idx="10"/>
          </p:nvPr>
        </p:nvSpPr>
        <p:spPr/>
        <p:txBody>
          <a:bodyPr/>
          <a:lstStyle/>
          <a:p>
            <a:pPr>
              <a:defRPr/>
            </a:pPr>
            <a:fld id="{8831FEC9-5CEE-2148-9CAF-30B59C1C53AD}" type="slidenum">
              <a:rPr lang="en-US" smtClean="0"/>
              <a:pPr>
                <a:defRPr/>
              </a:pPr>
              <a:t>21</a:t>
            </a:fld>
            <a:endParaRPr lang="en-US" dirty="0"/>
          </a:p>
        </p:txBody>
      </p:sp>
    </p:spTree>
    <p:extLst>
      <p:ext uri="{BB962C8B-B14F-4D97-AF65-F5344CB8AC3E}">
        <p14:creationId xmlns:p14="http://schemas.microsoft.com/office/powerpoint/2010/main" val="3341668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77925" y="701675"/>
            <a:ext cx="4759325" cy="3568700"/>
          </a:xfrm>
          <a:ln/>
        </p:spPr>
      </p:sp>
      <p:sp>
        <p:nvSpPr>
          <p:cNvPr id="36866" name="Rectangle 3"/>
          <p:cNvSpPr>
            <a:spLocks noGrp="1" noChangeArrowheads="1"/>
          </p:cNvSpPr>
          <p:nvPr>
            <p:ph type="body" idx="1"/>
          </p:nvPr>
        </p:nvSpPr>
        <p:spPr>
          <a:xfrm>
            <a:off x="937966" y="4509404"/>
            <a:ext cx="5238327" cy="4593325"/>
          </a:xfrm>
          <a:noFill/>
          <a:ln/>
        </p:spPr>
        <p:txBody>
          <a:bodyPr>
            <a:noAutofit/>
          </a:bodyPr>
          <a:lstStyle/>
          <a:p>
            <a:pPr>
              <a:lnSpc>
                <a:spcPct val="90000"/>
              </a:lnSpc>
              <a:buFontTx/>
              <a:buChar char="•"/>
            </a:pPr>
            <a:r>
              <a:rPr lang="en-US" sz="1300" b="1" dirty="0"/>
              <a:t>Leveraging our expertise in safety, security, assessments, etc to support this activity</a:t>
            </a:r>
          </a:p>
          <a:p>
            <a:pPr>
              <a:lnSpc>
                <a:spcPct val="90000"/>
              </a:lnSpc>
              <a:buFontTx/>
              <a:buChar char="•"/>
            </a:pPr>
            <a:r>
              <a:rPr lang="en-US" sz="1300" b="1" dirty="0"/>
              <a:t>Develop a Training Campus that supporting Civil support teams, DIA, DTRA, state, local organization DOE/NNSA, international</a:t>
            </a:r>
          </a:p>
          <a:p>
            <a:pPr lvl="0">
              <a:spcBef>
                <a:spcPct val="0"/>
              </a:spcBef>
              <a:buFont typeface="Arial" pitchFamily="34" charset="0"/>
              <a:buNone/>
            </a:pPr>
            <a:r>
              <a:rPr lang="en-US" sz="1400" b="1" dirty="0">
                <a:solidFill>
                  <a:srgbClr val="000000"/>
                </a:solidFill>
                <a:ea typeface="ＭＳ Ｐゴシック"/>
              </a:rPr>
              <a:t>Train and test security forces and systems</a:t>
            </a:r>
          </a:p>
          <a:p>
            <a:pPr>
              <a:lnSpc>
                <a:spcPct val="90000"/>
              </a:lnSpc>
            </a:pPr>
            <a:r>
              <a:rPr lang="en-US" sz="1300" b="1" u="sng" dirty="0"/>
              <a:t>Alarm Response Training</a:t>
            </a:r>
          </a:p>
          <a:p>
            <a:pPr>
              <a:lnSpc>
                <a:spcPct val="90000"/>
              </a:lnSpc>
              <a:buFontTx/>
              <a:buChar char="•"/>
            </a:pPr>
            <a:r>
              <a:rPr lang="en-US" sz="1300" dirty="0"/>
              <a:t>Training those responsible for safeguarding radiological sources and nuclear materials used in medical procedures, university research, and research reactors.</a:t>
            </a:r>
          </a:p>
          <a:p>
            <a:pPr>
              <a:lnSpc>
                <a:spcPct val="90000"/>
              </a:lnSpc>
              <a:buFontTx/>
              <a:buChar char="•"/>
            </a:pPr>
            <a:endParaRPr lang="en-US" sz="1300" dirty="0"/>
          </a:p>
          <a:p>
            <a:pPr>
              <a:lnSpc>
                <a:spcPct val="90000"/>
              </a:lnSpc>
            </a:pPr>
            <a:r>
              <a:rPr lang="en-US" sz="1300" b="1" u="sng" dirty="0"/>
              <a:t>Security Performance Testing </a:t>
            </a:r>
          </a:p>
          <a:p>
            <a:pPr>
              <a:lnSpc>
                <a:spcPct val="90000"/>
              </a:lnSpc>
              <a:buFontTx/>
              <a:buChar char="•"/>
            </a:pPr>
            <a:r>
              <a:rPr lang="en-US" sz="1300" dirty="0"/>
              <a:t>Supporting Safeguards and Security sustainability in other countries</a:t>
            </a:r>
          </a:p>
          <a:p>
            <a:pPr>
              <a:lnSpc>
                <a:spcPct val="90000"/>
              </a:lnSpc>
              <a:buFontTx/>
              <a:buChar char="•"/>
            </a:pPr>
            <a:r>
              <a:rPr lang="en-US" sz="1300" dirty="0"/>
              <a:t>Training of foreign partners in Y-12 facilities on how to better handle and safeguard nuclear materials</a:t>
            </a:r>
          </a:p>
          <a:p>
            <a:pPr>
              <a:lnSpc>
                <a:spcPct val="90000"/>
              </a:lnSpc>
              <a:buFontTx/>
              <a:buNone/>
            </a:pPr>
            <a:endParaRPr lang="en-US" sz="1300" dirty="0"/>
          </a:p>
          <a:p>
            <a:pPr>
              <a:lnSpc>
                <a:spcPct val="90000"/>
              </a:lnSpc>
            </a:pPr>
            <a:r>
              <a:rPr lang="en-US" sz="1300" b="1" u="sng" dirty="0"/>
              <a:t>Nuclear &amp; Radiological Field Training</a:t>
            </a:r>
          </a:p>
          <a:p>
            <a:pPr>
              <a:lnSpc>
                <a:spcPct val="90000"/>
              </a:lnSpc>
              <a:buFontTx/>
              <a:buChar char="•"/>
            </a:pPr>
            <a:r>
              <a:rPr lang="en-US" sz="1300" dirty="0"/>
              <a:t>Training Department of Defense, Department of Homeland Security, Department of Justice, and other government agency first responders on how to handle and find real nuclear and radiological materials</a:t>
            </a:r>
          </a:p>
        </p:txBody>
      </p:sp>
    </p:spTree>
    <p:extLst>
      <p:ext uri="{BB962C8B-B14F-4D97-AF65-F5344CB8AC3E}">
        <p14:creationId xmlns:p14="http://schemas.microsoft.com/office/powerpoint/2010/main" val="81459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23</a:t>
            </a:fld>
            <a:endParaRPr lang="en-US"/>
          </a:p>
        </p:txBody>
      </p:sp>
    </p:spTree>
    <p:extLst>
      <p:ext uri="{BB962C8B-B14F-4D97-AF65-F5344CB8AC3E}">
        <p14:creationId xmlns:p14="http://schemas.microsoft.com/office/powerpoint/2010/main" val="1566799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24</a:t>
            </a:fld>
            <a:endParaRPr lang="en-US"/>
          </a:p>
        </p:txBody>
      </p:sp>
    </p:spTree>
    <p:extLst>
      <p:ext uri="{BB962C8B-B14F-4D97-AF65-F5344CB8AC3E}">
        <p14:creationId xmlns:p14="http://schemas.microsoft.com/office/powerpoint/2010/main" val="2567049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25</a:t>
            </a:fld>
            <a:endParaRPr lang="en-US"/>
          </a:p>
        </p:txBody>
      </p:sp>
    </p:spTree>
    <p:extLst>
      <p:ext uri="{BB962C8B-B14F-4D97-AF65-F5344CB8AC3E}">
        <p14:creationId xmlns:p14="http://schemas.microsoft.com/office/powerpoint/2010/main" val="2814471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26</a:t>
            </a:fld>
            <a:endParaRPr lang="en-US"/>
          </a:p>
        </p:txBody>
      </p:sp>
    </p:spTree>
    <p:extLst>
      <p:ext uri="{BB962C8B-B14F-4D97-AF65-F5344CB8AC3E}">
        <p14:creationId xmlns:p14="http://schemas.microsoft.com/office/powerpoint/2010/main" val="1098117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27</a:t>
            </a:fld>
            <a:endParaRPr lang="en-US"/>
          </a:p>
        </p:txBody>
      </p:sp>
    </p:spTree>
    <p:extLst>
      <p:ext uri="{BB962C8B-B14F-4D97-AF65-F5344CB8AC3E}">
        <p14:creationId xmlns:p14="http://schemas.microsoft.com/office/powerpoint/2010/main" val="3182908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28</a:t>
            </a:fld>
            <a:endParaRPr lang="en-US"/>
          </a:p>
        </p:txBody>
      </p:sp>
    </p:spTree>
    <p:extLst>
      <p:ext uri="{BB962C8B-B14F-4D97-AF65-F5344CB8AC3E}">
        <p14:creationId xmlns:p14="http://schemas.microsoft.com/office/powerpoint/2010/main" val="3887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29</a:t>
            </a:fld>
            <a:endParaRPr lang="en-US"/>
          </a:p>
        </p:txBody>
      </p:sp>
    </p:spTree>
    <p:extLst>
      <p:ext uri="{BB962C8B-B14F-4D97-AF65-F5344CB8AC3E}">
        <p14:creationId xmlns:p14="http://schemas.microsoft.com/office/powerpoint/2010/main" val="137208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a:t>
            </a:fld>
            <a:endParaRPr lang="en-US"/>
          </a:p>
        </p:txBody>
      </p:sp>
    </p:spTree>
    <p:extLst>
      <p:ext uri="{BB962C8B-B14F-4D97-AF65-F5344CB8AC3E}">
        <p14:creationId xmlns:p14="http://schemas.microsoft.com/office/powerpoint/2010/main" val="906060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30</a:t>
            </a:fld>
            <a:endParaRPr lang="en-US"/>
          </a:p>
        </p:txBody>
      </p:sp>
    </p:spTree>
    <p:extLst>
      <p:ext uri="{BB962C8B-B14F-4D97-AF65-F5344CB8AC3E}">
        <p14:creationId xmlns:p14="http://schemas.microsoft.com/office/powerpoint/2010/main" val="3914235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31</a:t>
            </a:fld>
            <a:endParaRPr lang="en-US"/>
          </a:p>
        </p:txBody>
      </p:sp>
    </p:spTree>
    <p:extLst>
      <p:ext uri="{BB962C8B-B14F-4D97-AF65-F5344CB8AC3E}">
        <p14:creationId xmlns:p14="http://schemas.microsoft.com/office/powerpoint/2010/main" val="2159275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32</a:t>
            </a:fld>
            <a:endParaRPr lang="en-US"/>
          </a:p>
        </p:txBody>
      </p:sp>
    </p:spTree>
    <p:extLst>
      <p:ext uri="{BB962C8B-B14F-4D97-AF65-F5344CB8AC3E}">
        <p14:creationId xmlns:p14="http://schemas.microsoft.com/office/powerpoint/2010/main" val="3470481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33</a:t>
            </a:fld>
            <a:endParaRPr lang="en-US"/>
          </a:p>
        </p:txBody>
      </p:sp>
    </p:spTree>
    <p:extLst>
      <p:ext uri="{BB962C8B-B14F-4D97-AF65-F5344CB8AC3E}">
        <p14:creationId xmlns:p14="http://schemas.microsoft.com/office/powerpoint/2010/main" val="1409385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34</a:t>
            </a:fld>
            <a:endParaRPr lang="en-US"/>
          </a:p>
        </p:txBody>
      </p:sp>
    </p:spTree>
    <p:extLst>
      <p:ext uri="{BB962C8B-B14F-4D97-AF65-F5344CB8AC3E}">
        <p14:creationId xmlns:p14="http://schemas.microsoft.com/office/powerpoint/2010/main" val="3418402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35</a:t>
            </a:fld>
            <a:endParaRPr lang="en-US"/>
          </a:p>
        </p:txBody>
      </p:sp>
    </p:spTree>
    <p:extLst>
      <p:ext uri="{BB962C8B-B14F-4D97-AF65-F5344CB8AC3E}">
        <p14:creationId xmlns:p14="http://schemas.microsoft.com/office/powerpoint/2010/main" val="1380478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36</a:t>
            </a:fld>
            <a:endParaRPr lang="en-US"/>
          </a:p>
        </p:txBody>
      </p:sp>
    </p:spTree>
    <p:extLst>
      <p:ext uri="{BB962C8B-B14F-4D97-AF65-F5344CB8AC3E}">
        <p14:creationId xmlns:p14="http://schemas.microsoft.com/office/powerpoint/2010/main" val="889560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37</a:t>
            </a:fld>
            <a:endParaRPr lang="en-US"/>
          </a:p>
        </p:txBody>
      </p:sp>
    </p:spTree>
    <p:extLst>
      <p:ext uri="{BB962C8B-B14F-4D97-AF65-F5344CB8AC3E}">
        <p14:creationId xmlns:p14="http://schemas.microsoft.com/office/powerpoint/2010/main" val="263895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38</a:t>
            </a:fld>
            <a:endParaRPr lang="en-US"/>
          </a:p>
        </p:txBody>
      </p:sp>
    </p:spTree>
    <p:extLst>
      <p:ext uri="{BB962C8B-B14F-4D97-AF65-F5344CB8AC3E}">
        <p14:creationId xmlns:p14="http://schemas.microsoft.com/office/powerpoint/2010/main" val="3333413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39</a:t>
            </a:fld>
            <a:endParaRPr lang="en-US"/>
          </a:p>
        </p:txBody>
      </p:sp>
    </p:spTree>
    <p:extLst>
      <p:ext uri="{BB962C8B-B14F-4D97-AF65-F5344CB8AC3E}">
        <p14:creationId xmlns:p14="http://schemas.microsoft.com/office/powerpoint/2010/main" val="338451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a:t>
            </a:fld>
            <a:endParaRPr lang="en-US"/>
          </a:p>
        </p:txBody>
      </p:sp>
    </p:spTree>
    <p:extLst>
      <p:ext uri="{BB962C8B-B14F-4D97-AF65-F5344CB8AC3E}">
        <p14:creationId xmlns:p14="http://schemas.microsoft.com/office/powerpoint/2010/main" val="3791496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40</a:t>
            </a:fld>
            <a:endParaRPr lang="en-US"/>
          </a:p>
        </p:txBody>
      </p:sp>
    </p:spTree>
    <p:extLst>
      <p:ext uri="{BB962C8B-B14F-4D97-AF65-F5344CB8AC3E}">
        <p14:creationId xmlns:p14="http://schemas.microsoft.com/office/powerpoint/2010/main" val="341160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41</a:t>
            </a:fld>
            <a:endParaRPr lang="en-US"/>
          </a:p>
        </p:txBody>
      </p:sp>
    </p:spTree>
    <p:extLst>
      <p:ext uri="{BB962C8B-B14F-4D97-AF65-F5344CB8AC3E}">
        <p14:creationId xmlns:p14="http://schemas.microsoft.com/office/powerpoint/2010/main" val="2793041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42</a:t>
            </a:fld>
            <a:endParaRPr lang="en-US"/>
          </a:p>
        </p:txBody>
      </p:sp>
    </p:spTree>
    <p:extLst>
      <p:ext uri="{BB962C8B-B14F-4D97-AF65-F5344CB8AC3E}">
        <p14:creationId xmlns:p14="http://schemas.microsoft.com/office/powerpoint/2010/main" val="2016010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43</a:t>
            </a:fld>
            <a:endParaRPr lang="en-US"/>
          </a:p>
        </p:txBody>
      </p:sp>
    </p:spTree>
    <p:extLst>
      <p:ext uri="{BB962C8B-B14F-4D97-AF65-F5344CB8AC3E}">
        <p14:creationId xmlns:p14="http://schemas.microsoft.com/office/powerpoint/2010/main" val="2130829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44</a:t>
            </a:fld>
            <a:endParaRPr lang="en-US"/>
          </a:p>
        </p:txBody>
      </p:sp>
    </p:spTree>
    <p:extLst>
      <p:ext uri="{BB962C8B-B14F-4D97-AF65-F5344CB8AC3E}">
        <p14:creationId xmlns:p14="http://schemas.microsoft.com/office/powerpoint/2010/main" val="681053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45</a:t>
            </a:fld>
            <a:endParaRPr lang="en-US"/>
          </a:p>
        </p:txBody>
      </p:sp>
    </p:spTree>
    <p:extLst>
      <p:ext uri="{BB962C8B-B14F-4D97-AF65-F5344CB8AC3E}">
        <p14:creationId xmlns:p14="http://schemas.microsoft.com/office/powerpoint/2010/main" val="306651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dirty="0" err="1"/>
              <a:t>calutrons</a:t>
            </a:r>
            <a:r>
              <a:rPr lang="en-US" baseline="0" dirty="0"/>
              <a:t> and level of material enriched</a:t>
            </a:r>
          </a:p>
          <a:p>
            <a:r>
              <a:rPr lang="en-US" baseline="0" dirty="0"/>
              <a:t>Started in 1943, material for little boy by August 1945</a:t>
            </a:r>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5</a:t>
            </a:fld>
            <a:endParaRPr lang="en-US"/>
          </a:p>
        </p:txBody>
      </p:sp>
    </p:spTree>
    <p:extLst>
      <p:ext uri="{BB962C8B-B14F-4D97-AF65-F5344CB8AC3E}">
        <p14:creationId xmlns:p14="http://schemas.microsoft.com/office/powerpoint/2010/main" val="236260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a:t>
            </a:r>
            <a:r>
              <a:rPr lang="en-US" dirty="0" err="1"/>
              <a:t>calutron</a:t>
            </a:r>
            <a:r>
              <a:rPr lang="en-US" dirty="0"/>
              <a:t> facilities built</a:t>
            </a:r>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6</a:t>
            </a:fld>
            <a:endParaRPr lang="en-US"/>
          </a:p>
        </p:txBody>
      </p:sp>
    </p:spTree>
    <p:extLst>
      <p:ext uri="{BB962C8B-B14F-4D97-AF65-F5344CB8AC3E}">
        <p14:creationId xmlns:p14="http://schemas.microsoft.com/office/powerpoint/2010/main" val="32179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dirty="0" err="1"/>
              <a:t>calutrons</a:t>
            </a:r>
            <a:r>
              <a:rPr lang="en-US" baseline="0" dirty="0"/>
              <a:t> and level of material enriched</a:t>
            </a:r>
          </a:p>
          <a:p>
            <a:r>
              <a:rPr lang="en-US" baseline="0" dirty="0"/>
              <a:t>Started in 1943, material for little boy by August 1945</a:t>
            </a:r>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7</a:t>
            </a:fld>
            <a:endParaRPr lang="en-US"/>
          </a:p>
        </p:txBody>
      </p:sp>
    </p:spTree>
    <p:extLst>
      <p:ext uri="{BB962C8B-B14F-4D97-AF65-F5344CB8AC3E}">
        <p14:creationId xmlns:p14="http://schemas.microsoft.com/office/powerpoint/2010/main" val="398633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Enriched uranium from Y-12 shipped to </a:t>
            </a:r>
            <a:r>
              <a:rPr lang="en-US" dirty="0" err="1"/>
              <a:t>los</a:t>
            </a:r>
            <a:r>
              <a:rPr lang="en-US" dirty="0"/>
              <a:t> </a:t>
            </a:r>
            <a:r>
              <a:rPr lang="en-US" dirty="0" err="1"/>
              <a:t>alamos</a:t>
            </a:r>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8</a:t>
            </a:fld>
            <a:endParaRPr lang="en-US"/>
          </a:p>
        </p:txBody>
      </p:sp>
    </p:spTree>
    <p:extLst>
      <p:ext uri="{BB962C8B-B14F-4D97-AF65-F5344CB8AC3E}">
        <p14:creationId xmlns:p14="http://schemas.microsoft.com/office/powerpoint/2010/main" val="299863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1945 still need for EU</a:t>
            </a:r>
          </a:p>
          <a:p>
            <a:r>
              <a:rPr lang="en-US" dirty="0"/>
              <a:t>Arms race with USSR</a:t>
            </a:r>
          </a:p>
          <a:p>
            <a:r>
              <a:rPr lang="en-US" dirty="0"/>
              <a:t>Need more enriched uranium</a:t>
            </a:r>
          </a:p>
          <a:p>
            <a:endParaRPr lang="en-US" dirty="0"/>
          </a:p>
        </p:txBody>
      </p:sp>
      <p:sp>
        <p:nvSpPr>
          <p:cNvPr id="4" name="Slide Number Placeholder 3"/>
          <p:cNvSpPr>
            <a:spLocks noGrp="1"/>
          </p:cNvSpPr>
          <p:nvPr>
            <p:ph type="sldNum" sz="quarter" idx="10"/>
          </p:nvPr>
        </p:nvSpPr>
        <p:spPr/>
        <p:txBody>
          <a:bodyPr/>
          <a:lstStyle/>
          <a:p>
            <a:pPr>
              <a:defRPr/>
            </a:pPr>
            <a:fld id="{36030246-B050-4014-AA62-84A97B9B9FAB}" type="slidenum">
              <a:rPr lang="en-US" smtClean="0"/>
              <a:pPr>
                <a:defRPr/>
              </a:pPr>
              <a:t>9</a:t>
            </a:fld>
            <a:endParaRPr lang="en-US"/>
          </a:p>
        </p:txBody>
      </p:sp>
    </p:spTree>
    <p:extLst>
      <p:ext uri="{BB962C8B-B14F-4D97-AF65-F5344CB8AC3E}">
        <p14:creationId xmlns:p14="http://schemas.microsoft.com/office/powerpoint/2010/main" val="288674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CNS_2">
    <p:spTree>
      <p:nvGrpSpPr>
        <p:cNvPr id="1" name=""/>
        <p:cNvGrpSpPr/>
        <p:nvPr/>
      </p:nvGrpSpPr>
      <p:grpSpPr>
        <a:xfrm>
          <a:off x="0" y="0"/>
          <a:ext cx="0" cy="0"/>
          <a:chOff x="0" y="0"/>
          <a:chExt cx="0" cy="0"/>
        </a:xfrm>
      </p:grpSpPr>
      <p:sp>
        <p:nvSpPr>
          <p:cNvPr id="6" name="Rectangle 5" hidden="1"/>
          <p:cNvSpPr/>
          <p:nvPr/>
        </p:nvSpPr>
        <p:spPr>
          <a:xfrm flipV="1">
            <a:off x="0" y="0"/>
            <a:ext cx="9153525" cy="6858000"/>
          </a:xfrm>
          <a:prstGeom prst="rect">
            <a:avLst/>
          </a:prstGeom>
          <a:pattFill prst="dkVert">
            <a:fgClr>
              <a:schemeClr val="bg1">
                <a:lumMod val="7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hidden="1"/>
          <p:cNvSpPr/>
          <p:nvPr/>
        </p:nvSpPr>
        <p:spPr>
          <a:xfrm>
            <a:off x="0" y="1676400"/>
            <a:ext cx="9153525"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a:t>
            </a:r>
          </a:p>
        </p:txBody>
      </p:sp>
      <p:sp>
        <p:nvSpPr>
          <p:cNvPr id="10" name="Rectangle 9"/>
          <p:cNvSpPr/>
          <p:nvPr/>
        </p:nvSpPr>
        <p:spPr>
          <a:xfrm>
            <a:off x="0" y="3200400"/>
            <a:ext cx="9153525"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a:t>
            </a:r>
          </a:p>
        </p:txBody>
      </p:sp>
      <p:sp>
        <p:nvSpPr>
          <p:cNvPr id="12" name="Rectangle 11"/>
          <p:cNvSpPr/>
          <p:nvPr/>
        </p:nvSpPr>
        <p:spPr>
          <a:xfrm flipV="1">
            <a:off x="0" y="6705600"/>
            <a:ext cx="91440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 Placeholder 14"/>
          <p:cNvSpPr>
            <a:spLocks noGrp="1"/>
          </p:cNvSpPr>
          <p:nvPr>
            <p:ph type="body" sz="quarter" idx="13"/>
          </p:nvPr>
        </p:nvSpPr>
        <p:spPr>
          <a:xfrm>
            <a:off x="4724400" y="2895600"/>
            <a:ext cx="3881437" cy="1143000"/>
          </a:xfrm>
        </p:spPr>
        <p:txBody>
          <a:bodyPr lIns="0" rIns="0" anchor="b">
            <a:normAutofit/>
          </a:bodyPr>
          <a:lstStyle>
            <a:lvl1pPr marL="0" indent="0">
              <a:buFontTx/>
              <a:buNone/>
              <a:defRPr sz="2000" baseline="0">
                <a:solidFill>
                  <a:schemeClr val="accent2"/>
                </a:solidFill>
              </a:defRPr>
            </a:lvl1pPr>
          </a:lstStyle>
          <a:p>
            <a:pPr lvl="0"/>
            <a:r>
              <a:rPr lang="en-US" dirty="0"/>
              <a:t>Click to edit Master text styles</a:t>
            </a:r>
          </a:p>
        </p:txBody>
      </p:sp>
      <p:sp>
        <p:nvSpPr>
          <p:cNvPr id="18" name="Text Placeholder 14"/>
          <p:cNvSpPr>
            <a:spLocks noGrp="1"/>
          </p:cNvSpPr>
          <p:nvPr>
            <p:ph type="body" sz="quarter" idx="14"/>
          </p:nvPr>
        </p:nvSpPr>
        <p:spPr>
          <a:xfrm>
            <a:off x="4724400" y="4114800"/>
            <a:ext cx="3881437" cy="304800"/>
          </a:xfrm>
        </p:spPr>
        <p:txBody>
          <a:bodyPr lIns="0" rIns="0">
            <a:noAutofit/>
          </a:bodyPr>
          <a:lstStyle>
            <a:lvl1pPr marL="0" indent="0">
              <a:buFontTx/>
              <a:buNone/>
              <a:defRPr sz="1600" b="1" i="0" baseline="0">
                <a:solidFill>
                  <a:schemeClr val="accent3"/>
                </a:solidFill>
              </a:defRPr>
            </a:lvl1pPr>
          </a:lstStyle>
          <a:p>
            <a:pPr lvl="0"/>
            <a:r>
              <a:rPr lang="en-US"/>
              <a:t>Click to edit Master text styles</a:t>
            </a:r>
          </a:p>
        </p:txBody>
      </p:sp>
      <p:sp>
        <p:nvSpPr>
          <p:cNvPr id="19" name="Text Placeholder 14"/>
          <p:cNvSpPr>
            <a:spLocks noGrp="1"/>
          </p:cNvSpPr>
          <p:nvPr>
            <p:ph type="body" sz="quarter" idx="15"/>
          </p:nvPr>
        </p:nvSpPr>
        <p:spPr>
          <a:xfrm>
            <a:off x="4724400" y="4678680"/>
            <a:ext cx="3881437" cy="807720"/>
          </a:xfrm>
        </p:spPr>
        <p:txBody>
          <a:bodyPr lIns="0" rIns="0">
            <a:normAutofit/>
          </a:bodyPr>
          <a:lstStyle>
            <a:lvl1pPr marL="0" indent="0">
              <a:buFontTx/>
              <a:buNone/>
              <a:defRPr sz="1400" b="0" i="0" baseline="0">
                <a:solidFill>
                  <a:schemeClr val="accent3"/>
                </a:solidFill>
              </a:defRPr>
            </a:lvl1pPr>
          </a:lstStyle>
          <a:p>
            <a:pPr lvl="0"/>
            <a:r>
              <a:rPr lang="en-US" dirty="0"/>
              <a:t>Click to edit Master text styles</a:t>
            </a:r>
          </a:p>
        </p:txBody>
      </p:sp>
      <p:sp>
        <p:nvSpPr>
          <p:cNvPr id="21" name="Text Placeholder 14"/>
          <p:cNvSpPr>
            <a:spLocks noGrp="1"/>
          </p:cNvSpPr>
          <p:nvPr>
            <p:ph type="body" sz="quarter" idx="16"/>
          </p:nvPr>
        </p:nvSpPr>
        <p:spPr>
          <a:xfrm>
            <a:off x="4724400" y="4419600"/>
            <a:ext cx="3881437" cy="256032"/>
          </a:xfrm>
        </p:spPr>
        <p:txBody>
          <a:bodyPr lIns="0" rIns="0" anchor="ctr">
            <a:noAutofit/>
          </a:bodyPr>
          <a:lstStyle>
            <a:lvl1pPr marL="0" indent="0">
              <a:buFontTx/>
              <a:buNone/>
              <a:defRPr sz="1600" b="0" i="1" baseline="0">
                <a:solidFill>
                  <a:schemeClr val="accent1"/>
                </a:solidFill>
              </a:defRPr>
            </a:lvl1pPr>
          </a:lstStyle>
          <a:p>
            <a:pPr lvl="0"/>
            <a:r>
              <a:rPr lang="en-US"/>
              <a:t>Click to edit Master text styles</a:t>
            </a:r>
          </a:p>
        </p:txBody>
      </p:sp>
      <p:sp>
        <p:nvSpPr>
          <p:cNvPr id="13" name="Date Placeholder 1"/>
          <p:cNvSpPr>
            <a:spLocks noGrp="1"/>
          </p:cNvSpPr>
          <p:nvPr>
            <p:ph type="dt" sz="half" idx="17"/>
          </p:nvPr>
        </p:nvSpPr>
        <p:spPr/>
        <p:txBody>
          <a:bodyPr/>
          <a:lstStyle>
            <a:lvl1pPr>
              <a:defRPr smtClean="0"/>
            </a:lvl1pPr>
          </a:lstStyle>
          <a:p>
            <a:pPr>
              <a:defRPr/>
            </a:pPr>
            <a:fld id="{C2C1DF25-2719-314C-9BCC-038B045B0F77}" type="datetime1">
              <a:rPr lang="en-US" smtClean="0"/>
              <a:t>8/19/2020</a:t>
            </a:fld>
            <a:endParaRPr lang="en-US"/>
          </a:p>
        </p:txBody>
      </p:sp>
      <p:sp>
        <p:nvSpPr>
          <p:cNvPr id="16" name="Slide Number Placeholder 3"/>
          <p:cNvSpPr>
            <a:spLocks noGrp="1"/>
          </p:cNvSpPr>
          <p:nvPr>
            <p:ph type="sldNum" sz="quarter" idx="19"/>
          </p:nvPr>
        </p:nvSpPr>
        <p:spPr/>
        <p:txBody>
          <a:bodyPr/>
          <a:lstStyle>
            <a:lvl1pPr>
              <a:defRPr/>
            </a:lvl1pPr>
          </a:lstStyle>
          <a:p>
            <a:pPr>
              <a:defRPr/>
            </a:pPr>
            <a:fld id="{A7B10A47-14A5-4C25-A6F3-FAEED61D5604}" type="slidenum">
              <a:rPr lang="en-US"/>
              <a:pPr>
                <a:defRPr/>
              </a:pPr>
              <a:t>‹#›</a:t>
            </a:fld>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100" y="3398520"/>
            <a:ext cx="3886200" cy="1554480"/>
          </a:xfrm>
          <a:prstGeom prst="rect">
            <a:avLst/>
          </a:prstGeom>
        </p:spPr>
      </p:pic>
      <p:sp>
        <p:nvSpPr>
          <p:cNvPr id="14" name="TextBox 13"/>
          <p:cNvSpPr txBox="1"/>
          <p:nvPr userDrawn="1"/>
        </p:nvSpPr>
        <p:spPr>
          <a:xfrm>
            <a:off x="381000" y="5486400"/>
            <a:ext cx="1715746" cy="1011815"/>
          </a:xfrm>
          <a:prstGeom prst="rect">
            <a:avLst/>
          </a:prstGeom>
          <a:noFill/>
          <a:ln>
            <a:solidFill>
              <a:schemeClr val="bg1">
                <a:lumMod val="65000"/>
              </a:schemeClr>
            </a:solidFill>
          </a:ln>
        </p:spPr>
        <p:txBody>
          <a:bodyPr wrap="square" rtlCol="0">
            <a:spAutoFit/>
          </a:bodyPr>
          <a:lstStyle/>
          <a:p>
            <a:pPr algn="ctr">
              <a:lnSpc>
                <a:spcPts val="900"/>
              </a:lnSpc>
            </a:pPr>
            <a:r>
              <a:rPr lang="en-US" sz="600" b="1" dirty="0">
                <a:solidFill>
                  <a:schemeClr val="tx1">
                    <a:lumMod val="50000"/>
                    <a:lumOff val="50000"/>
                  </a:schemeClr>
                </a:solidFill>
                <a:latin typeface="Arial"/>
                <a:cs typeface="Arial"/>
              </a:rPr>
              <a:t>UNCLASSIFIED</a:t>
            </a:r>
          </a:p>
          <a:p>
            <a:pPr>
              <a:lnSpc>
                <a:spcPts val="900"/>
              </a:lnSpc>
            </a:pPr>
            <a:r>
              <a:rPr lang="en-US" sz="600" dirty="0">
                <a:solidFill>
                  <a:schemeClr val="tx1">
                    <a:lumMod val="50000"/>
                    <a:lumOff val="50000"/>
                  </a:schemeClr>
                </a:solidFill>
                <a:latin typeface="Arial"/>
                <a:cs typeface="Arial"/>
              </a:rPr>
              <a:t>This document has been reviewed by a Y-12 DC/UCNI-RO and has been determined to be UNCLASSIFIED and contains no UCNI. This review does not constitute clearance for public release.</a:t>
            </a:r>
          </a:p>
          <a:p>
            <a:pPr>
              <a:lnSpc>
                <a:spcPts val="900"/>
              </a:lnSpc>
            </a:pPr>
            <a:r>
              <a:rPr lang="en-US" sz="600" dirty="0">
                <a:solidFill>
                  <a:schemeClr val="tx1">
                    <a:lumMod val="50000"/>
                    <a:lumOff val="50000"/>
                  </a:schemeClr>
                </a:solidFill>
                <a:latin typeface="Arial"/>
                <a:cs typeface="Arial"/>
              </a:rPr>
              <a:t>Name: </a:t>
            </a:r>
          </a:p>
          <a:p>
            <a:pPr>
              <a:lnSpc>
                <a:spcPts val="900"/>
              </a:lnSpc>
            </a:pPr>
            <a:r>
              <a:rPr lang="en-US" sz="600" dirty="0">
                <a:solidFill>
                  <a:schemeClr val="tx1">
                    <a:lumMod val="50000"/>
                    <a:lumOff val="50000"/>
                  </a:schemeClr>
                </a:solidFill>
                <a:latin typeface="Arial"/>
                <a:cs typeface="Arial"/>
              </a:rPr>
              <a:t>Date:</a:t>
            </a:r>
            <a:r>
              <a:rPr lang="en-US" sz="600" baseline="0" dirty="0">
                <a:solidFill>
                  <a:schemeClr val="tx1">
                    <a:lumMod val="50000"/>
                    <a:lumOff val="50000"/>
                  </a:schemeClr>
                </a:solidFill>
                <a:latin typeface="Arial"/>
                <a:cs typeface="Arial"/>
              </a:rPr>
              <a:t> </a:t>
            </a:r>
            <a:endParaRPr lang="en-US" sz="600" dirty="0">
              <a:solidFill>
                <a:schemeClr val="tx1">
                  <a:lumMod val="50000"/>
                  <a:lumOff val="50000"/>
                </a:schemeClr>
              </a:solidFill>
              <a:latin typeface="Arial"/>
              <a:cs typeface="Arial"/>
            </a:endParaRPr>
          </a:p>
        </p:txBody>
      </p:sp>
      <p:sp>
        <p:nvSpPr>
          <p:cNvPr id="20" name="Text Placeholder 8"/>
          <p:cNvSpPr>
            <a:spLocks noGrp="1"/>
          </p:cNvSpPr>
          <p:nvPr>
            <p:ph type="body" sz="quarter" idx="20" hasCustomPrompt="1"/>
          </p:nvPr>
        </p:nvSpPr>
        <p:spPr>
          <a:xfrm>
            <a:off x="685800" y="6172200"/>
            <a:ext cx="1371600" cy="304800"/>
          </a:xfrm>
          <a:noFill/>
          <a:ln w="3175" cmpd="sng">
            <a:noFill/>
          </a:ln>
        </p:spPr>
        <p:txBody>
          <a:bodyPr/>
          <a:lstStyle>
            <a:lvl1pPr marL="0" indent="0">
              <a:buFontTx/>
              <a:buNone/>
              <a:defRPr sz="700" u="sng">
                <a:solidFill>
                  <a:schemeClr val="bg1">
                    <a:lumMod val="50000"/>
                  </a:schemeClr>
                </a:solidFill>
              </a:defRPr>
            </a:lvl1pPr>
          </a:lstStyle>
          <a:p>
            <a:r>
              <a:rPr lang="en-US" dirty="0"/>
              <a:t>Click to enter Name and Date</a:t>
            </a:r>
          </a:p>
        </p:txBody>
      </p:sp>
      <p:grpSp>
        <p:nvGrpSpPr>
          <p:cNvPr id="22" name="Group 21"/>
          <p:cNvGrpSpPr/>
          <p:nvPr userDrawn="1"/>
        </p:nvGrpSpPr>
        <p:grpSpPr>
          <a:xfrm>
            <a:off x="0" y="0"/>
            <a:ext cx="9144001" cy="3127248"/>
            <a:chOff x="-1" y="-1"/>
            <a:chExt cx="9144001" cy="3127248"/>
          </a:xfrm>
          <a:solidFill>
            <a:schemeClr val="bg1"/>
          </a:solidFill>
        </p:grpSpPr>
        <p:pic>
          <p:nvPicPr>
            <p:cNvPr id="23" name="Picture 2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4114965" cy="3124200"/>
            </a:xfrm>
            <a:prstGeom prst="rect">
              <a:avLst/>
            </a:prstGeom>
            <a:grpFill/>
          </p:spPr>
        </p:pic>
        <p:pic>
          <p:nvPicPr>
            <p:cNvPr id="24" name="Picture 2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6029445" y="0"/>
              <a:ext cx="3114555" cy="3124200"/>
            </a:xfrm>
            <a:prstGeom prst="rect">
              <a:avLst/>
            </a:prstGeom>
            <a:grpFill/>
          </p:spPr>
        </p:pic>
        <p:pic>
          <p:nvPicPr>
            <p:cNvPr id="25" name="Picture 2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4193491" y="-1"/>
              <a:ext cx="1757428" cy="3127248"/>
            </a:xfrm>
            <a:prstGeom prst="rect">
              <a:avLst/>
            </a:prstGeom>
            <a:grpFill/>
          </p:spPr>
        </p:pic>
      </p:grpSp>
    </p:spTree>
    <p:extLst>
      <p:ext uri="{BB962C8B-B14F-4D97-AF65-F5344CB8AC3E}">
        <p14:creationId xmlns:p14="http://schemas.microsoft.com/office/powerpoint/2010/main" val="394464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CFA527-DC2C-E045-9BDD-9FE46582A6EB}" type="datetimeFigureOut">
              <a:rPr lang="en-US" smtClean="0"/>
              <a:pPr/>
              <a:t>8/19/2020</a:t>
            </a:fld>
            <a:endParaRPr lang="en-US"/>
          </a:p>
        </p:txBody>
      </p:sp>
      <p:sp>
        <p:nvSpPr>
          <p:cNvPr id="4" name="Footer Placeholder 3"/>
          <p:cNvSpPr>
            <a:spLocks noGrp="1"/>
          </p:cNvSpPr>
          <p:nvPr>
            <p:ph type="ftr" sz="quarter" idx="11"/>
          </p:nvPr>
        </p:nvSpPr>
        <p:spPr>
          <a:xfrm>
            <a:off x="3124200" y="6274339"/>
            <a:ext cx="2895600" cy="200483"/>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93B48B0-C8F5-DA43-8D5C-0B21366E2A09}" type="slidenum">
              <a:rPr lang="en-US" smtClean="0"/>
              <a:pPr/>
              <a:t>‹#›</a:t>
            </a:fld>
            <a:endParaRPr lang="en-US"/>
          </a:p>
        </p:txBody>
      </p:sp>
      <p:pic>
        <p:nvPicPr>
          <p:cNvPr id="6" name="Picture 5" descr="Orbit.png"/>
          <p:cNvPicPr>
            <a:picLocks noChangeAspect="1"/>
          </p:cNvPicPr>
          <p:nvPr userDrawn="1"/>
        </p:nvPicPr>
        <p:blipFill rotWithShape="1">
          <a:blip r:embed="rId2" cstate="email">
            <a:extLst>
              <a:ext uri="{28A0092B-C50C-407E-A947-70E740481C1C}">
                <a14:useLocalDpi xmlns:a14="http://schemas.microsoft.com/office/drawing/2010/main"/>
              </a:ext>
            </a:extLst>
          </a:blip>
          <a:srcRect b="5581"/>
          <a:stretch/>
        </p:blipFill>
        <p:spPr>
          <a:xfrm>
            <a:off x="0" y="1"/>
            <a:ext cx="9143391" cy="6474822"/>
          </a:xfrm>
          <a:prstGeom prst="rect">
            <a:avLst/>
          </a:prstGeom>
        </p:spPr>
      </p:pic>
      <p:sp>
        <p:nvSpPr>
          <p:cNvPr id="9" name="Text Placeholder 8"/>
          <p:cNvSpPr>
            <a:spLocks noGrp="1"/>
          </p:cNvSpPr>
          <p:nvPr>
            <p:ph type="body" sz="quarter" idx="13"/>
          </p:nvPr>
        </p:nvSpPr>
        <p:spPr>
          <a:xfrm>
            <a:off x="484909" y="1192549"/>
            <a:ext cx="8104188" cy="4687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5065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2F791B7A-EDB5-1449-A269-8BCD7B56D4E5}" type="datetime1">
              <a:rPr lang="en-US" smtClean="0"/>
              <a:t>8/19/2020</a:t>
            </a:fld>
            <a:endParaRPr lang="en-US"/>
          </a:p>
        </p:txBody>
      </p:sp>
      <p:sp>
        <p:nvSpPr>
          <p:cNvPr id="7" name="Slide Number Placeholder 6"/>
          <p:cNvSpPr>
            <a:spLocks noGrp="1"/>
          </p:cNvSpPr>
          <p:nvPr>
            <p:ph type="sldNum" sz="quarter" idx="12"/>
          </p:nvPr>
        </p:nvSpPr>
        <p:spPr/>
        <p:txBody>
          <a:bodyPr/>
          <a:lstStyle/>
          <a:p>
            <a:pPr>
              <a:defRPr/>
            </a:pPr>
            <a:fld id="{6B820FF5-620D-45C0-8177-A68AAE615B0A}" type="slidenum">
              <a:rPr lang="en-US" smtClean="0"/>
              <a:pPr>
                <a:defRPr/>
              </a:pPr>
              <a:t>‹#›</a:t>
            </a:fld>
            <a:endParaRPr lang="en-US" dirty="0"/>
          </a:p>
        </p:txBody>
      </p:sp>
    </p:spTree>
    <p:extLst>
      <p:ext uri="{BB962C8B-B14F-4D97-AF65-F5344CB8AC3E}">
        <p14:creationId xmlns:p14="http://schemas.microsoft.com/office/powerpoint/2010/main" val="285582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07EB536-8BFA-AC4B-84ED-5CB9FE8C716E}" type="datetime1">
              <a:rPr lang="en-US" smtClean="0"/>
              <a:t>8/19/2020</a:t>
            </a:fld>
            <a:endParaRPr lang="en-US"/>
          </a:p>
        </p:txBody>
      </p:sp>
      <p:sp>
        <p:nvSpPr>
          <p:cNvPr id="5" name="Slide Number Placeholder 5"/>
          <p:cNvSpPr>
            <a:spLocks noGrp="1"/>
          </p:cNvSpPr>
          <p:nvPr>
            <p:ph type="sldNum" sz="quarter" idx="12"/>
          </p:nvPr>
        </p:nvSpPr>
        <p:spPr/>
        <p:txBody>
          <a:bodyPr/>
          <a:lstStyle>
            <a:lvl1pPr>
              <a:defRPr/>
            </a:lvl1pPr>
          </a:lstStyle>
          <a:p>
            <a:pPr>
              <a:defRPr/>
            </a:pPr>
            <a:fld id="{9CFB6CFC-D1FF-4A9F-ADFA-DB07BBA1A8D7}" type="slidenum">
              <a:rPr lang="en-US"/>
              <a:pPr>
                <a:defRPr/>
              </a:pPr>
              <a:t>‹#›</a:t>
            </a:fld>
            <a:endParaRPr lang="en-US" dirty="0"/>
          </a:p>
        </p:txBody>
      </p:sp>
    </p:spTree>
    <p:extLst>
      <p:ext uri="{BB962C8B-B14F-4D97-AF65-F5344CB8AC3E}">
        <p14:creationId xmlns:p14="http://schemas.microsoft.com/office/powerpoint/2010/main" val="266090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1800"/>
              </a:spcBef>
              <a:buFontTx/>
              <a:buNone/>
              <a:defRPr b="1">
                <a:solidFill>
                  <a:schemeClr val="accent3"/>
                </a:solidFill>
              </a:defRPr>
            </a:lvl1pPr>
            <a:lvl2pPr marL="342900" indent="-171450">
              <a:spcBef>
                <a:spcPts val="600"/>
              </a:spcBef>
              <a:defRPr>
                <a:solidFill>
                  <a:schemeClr val="accent3"/>
                </a:solidFill>
              </a:defRPr>
            </a:lvl2pPr>
            <a:lvl3pPr marL="628650" indent="-171450">
              <a:defRPr>
                <a:solidFill>
                  <a:schemeClr val="accent3"/>
                </a:solidFill>
              </a:defRPr>
            </a:lvl3pPr>
            <a:lvl4pPr marL="857250" indent="-114300">
              <a:defRPr>
                <a:solidFill>
                  <a:schemeClr val="accent3"/>
                </a:solidFill>
              </a:defRPr>
            </a:lvl4pPr>
            <a:lvl5pPr marL="1028700" indent="-114300">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892D491-855B-204A-B6EB-860E30B46757}" type="datetime1">
              <a:rPr lang="en-US" smtClean="0"/>
              <a:t>8/19/2020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B466DA7F-B1C4-48E6-AD3D-09D598288690}" type="slidenum">
              <a:rPr lang="en-US"/>
              <a:pPr>
                <a:defRPr/>
              </a:pPr>
              <a:t>‹#›</a:t>
            </a:fld>
            <a:endParaRPr lang="en-US" dirty="0"/>
          </a:p>
        </p:txBody>
      </p:sp>
    </p:spTree>
    <p:extLst>
      <p:ext uri="{BB962C8B-B14F-4D97-AF65-F5344CB8AC3E}">
        <p14:creationId xmlns:p14="http://schemas.microsoft.com/office/powerpoint/2010/main" val="88867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200"/>
              </a:spcBef>
              <a:defRPr b="0">
                <a:solidFill>
                  <a:schemeClr val="accent3"/>
                </a:solidFill>
              </a:defRPr>
            </a:lvl1pPr>
            <a:lvl2pPr>
              <a:spcBef>
                <a:spcPts val="600"/>
              </a:spcBef>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4CC9BB6-1D32-FE4A-85F5-2C452737B594}" type="datetime1">
              <a:rPr lang="en-US" smtClean="0"/>
              <a:t>8/19/2020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2CE61A14-1810-48E4-8E95-F6A74C1A9C7A}" type="slidenum">
              <a:rPr lang="en-US"/>
              <a:pPr>
                <a:defRPr/>
              </a:pPr>
              <a:t>‹#›</a:t>
            </a:fld>
            <a:endParaRPr lang="en-US" dirty="0"/>
          </a:p>
        </p:txBody>
      </p:sp>
    </p:spTree>
    <p:extLst>
      <p:ext uri="{BB962C8B-B14F-4D97-AF65-F5344CB8AC3E}">
        <p14:creationId xmlns:p14="http://schemas.microsoft.com/office/powerpoint/2010/main" val="359734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67187"/>
            <a:ext cx="7772400" cy="1362075"/>
          </a:xfrm>
        </p:spPr>
        <p:txBody>
          <a:bodyPr anchor="t"/>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667000"/>
            <a:ext cx="7772400" cy="1500187"/>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F65CAED-588C-A546-9D78-2DECBAFCF78E}" type="datetime1">
              <a:rPr lang="en-US" smtClean="0"/>
              <a:t>8/19/2020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7FA2233A-206C-4377-AB40-2F902EE8173F}" type="slidenum">
              <a:rPr lang="en-US"/>
              <a:pPr>
                <a:defRPr/>
              </a:pPr>
              <a:t>‹#›</a:t>
            </a:fld>
            <a:endParaRPr lang="en-US" dirty="0"/>
          </a:p>
        </p:txBody>
      </p:sp>
    </p:spTree>
    <p:extLst>
      <p:ext uri="{BB962C8B-B14F-4D97-AF65-F5344CB8AC3E}">
        <p14:creationId xmlns:p14="http://schemas.microsoft.com/office/powerpoint/2010/main" val="288081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chor="b"/>
          <a:lstStyle>
            <a:lvl1pPr algn="ctr">
              <a:defRPr sz="3200"/>
            </a:lvl1pPr>
          </a:lstStyle>
          <a:p>
            <a:r>
              <a:rPr lang="en-US"/>
              <a:t>Click to edit Master title style</a:t>
            </a:r>
            <a:endParaRPr lang="en-US" dirty="0"/>
          </a:p>
        </p:txBody>
      </p:sp>
      <p:sp>
        <p:nvSpPr>
          <p:cNvPr id="3" name="Subtitle 2"/>
          <p:cNvSpPr>
            <a:spLocks noGrp="1"/>
          </p:cNvSpPr>
          <p:nvPr>
            <p:ph type="subTitle" idx="1"/>
          </p:nvPr>
        </p:nvSpPr>
        <p:spPr>
          <a:xfrm>
            <a:off x="1371600" y="3276600"/>
            <a:ext cx="6400800" cy="1752600"/>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EBB767B-E949-CA49-A6B7-22BE9AE21CD7}" type="datetime1">
              <a:rPr lang="en-US" smtClean="0"/>
              <a:t>8/19/2020</a:t>
            </a:fld>
            <a:endParaRPr lang="en-US"/>
          </a:p>
        </p:txBody>
      </p:sp>
      <p:sp>
        <p:nvSpPr>
          <p:cNvPr id="6" name="Slide Number Placeholder 5"/>
          <p:cNvSpPr>
            <a:spLocks noGrp="1"/>
          </p:cNvSpPr>
          <p:nvPr>
            <p:ph type="sldNum" sz="quarter" idx="12"/>
          </p:nvPr>
        </p:nvSpPr>
        <p:spPr/>
        <p:txBody>
          <a:bodyPr/>
          <a:lstStyle>
            <a:lvl1pPr>
              <a:defRPr/>
            </a:lvl1pPr>
          </a:lstStyle>
          <a:p>
            <a:pPr>
              <a:defRPr/>
            </a:pPr>
            <a:fld id="{D8E21035-F1CF-401B-8768-D0EF2ACE3622}" type="slidenum">
              <a:rPr lang="en-US"/>
              <a:pPr>
                <a:defRPr/>
              </a:pPr>
              <a:t>‹#›</a:t>
            </a:fld>
            <a:endParaRPr lang="en-US" dirty="0"/>
          </a:p>
        </p:txBody>
      </p:sp>
    </p:spTree>
    <p:extLst>
      <p:ext uri="{BB962C8B-B14F-4D97-AF65-F5344CB8AC3E}">
        <p14:creationId xmlns:p14="http://schemas.microsoft.com/office/powerpoint/2010/main" val="147661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4191000" cy="5059363"/>
          </a:xfrm>
        </p:spPr>
        <p:txBody>
          <a:bodyPr>
            <a:normAutofit/>
          </a:bodyPr>
          <a:lstStyle>
            <a:lvl1pPr>
              <a:defRPr sz="2000">
                <a:solidFill>
                  <a:schemeClr val="accent3"/>
                </a:solidFill>
              </a:defRPr>
            </a:lvl1pPr>
            <a:lvl2pPr>
              <a:defRPr sz="1800">
                <a:solidFill>
                  <a:schemeClr val="accent3"/>
                </a:solidFill>
              </a:defRPr>
            </a:lvl2pPr>
            <a:lvl3pPr>
              <a:defRPr sz="1600">
                <a:solidFill>
                  <a:schemeClr val="accent3"/>
                </a:solidFill>
              </a:defRPr>
            </a:lvl3pPr>
            <a:lvl4pPr>
              <a:defRPr sz="1400">
                <a:solidFill>
                  <a:schemeClr val="accent3"/>
                </a:solidFill>
              </a:defRPr>
            </a:lvl4pPr>
            <a:lvl5pPr>
              <a:defRPr sz="1400">
                <a:solidFill>
                  <a:schemeClr val="accent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191000" cy="5059363"/>
          </a:xfrm>
        </p:spPr>
        <p:txBody>
          <a:bodyPr>
            <a:normAutofit/>
          </a:bodyPr>
          <a:lstStyle>
            <a:lvl1pPr>
              <a:defRPr sz="2000">
                <a:solidFill>
                  <a:srgbClr val="555759"/>
                </a:solidFill>
              </a:defRPr>
            </a:lvl1pPr>
            <a:lvl2pPr>
              <a:defRPr sz="1800">
                <a:solidFill>
                  <a:srgbClr val="555759"/>
                </a:solidFill>
              </a:defRPr>
            </a:lvl2pPr>
            <a:lvl3pPr>
              <a:defRPr sz="1600">
                <a:solidFill>
                  <a:srgbClr val="555759"/>
                </a:solidFill>
              </a:defRPr>
            </a:lvl3pPr>
            <a:lvl4pPr>
              <a:defRPr sz="1400">
                <a:solidFill>
                  <a:srgbClr val="555759"/>
                </a:solidFill>
              </a:defRPr>
            </a:lvl4pPr>
            <a:lvl5pPr>
              <a:defRPr sz="1400">
                <a:solidFill>
                  <a:srgbClr val="5557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6C089C3D-825A-A14B-9F11-0EF45017115D}" type="datetime1">
              <a:rPr lang="en-US" smtClean="0"/>
              <a:t>8/19/2020</a:t>
            </a:fld>
            <a:endParaRPr lang="en-US"/>
          </a:p>
        </p:txBody>
      </p:sp>
      <p:sp>
        <p:nvSpPr>
          <p:cNvPr id="7" name="Slide Number Placeholder 5"/>
          <p:cNvSpPr>
            <a:spLocks noGrp="1"/>
          </p:cNvSpPr>
          <p:nvPr>
            <p:ph type="sldNum" sz="quarter" idx="12"/>
          </p:nvPr>
        </p:nvSpPr>
        <p:spPr/>
        <p:txBody>
          <a:bodyPr/>
          <a:lstStyle>
            <a:lvl1pPr>
              <a:defRPr/>
            </a:lvl1pPr>
          </a:lstStyle>
          <a:p>
            <a:pPr>
              <a:defRPr/>
            </a:pPr>
            <a:fld id="{F50429E8-629E-441E-8F8D-D084DB6622CE}" type="slidenum">
              <a:rPr lang="en-US"/>
              <a:pPr>
                <a:defRPr/>
              </a:pPr>
              <a:t>‹#›</a:t>
            </a:fld>
            <a:endParaRPr lang="en-US" dirty="0"/>
          </a:p>
        </p:txBody>
      </p:sp>
    </p:spTree>
    <p:extLst>
      <p:ext uri="{BB962C8B-B14F-4D97-AF65-F5344CB8AC3E}">
        <p14:creationId xmlns:p14="http://schemas.microsoft.com/office/powerpoint/2010/main" val="203406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66800"/>
            <a:ext cx="4192588" cy="63976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676400"/>
            <a:ext cx="4192588" cy="4449763"/>
          </a:xfrm>
        </p:spPr>
        <p:txBody>
          <a:bodyPr>
            <a:normAutofit/>
          </a:bodyPr>
          <a:lstStyle>
            <a:lvl1pPr>
              <a:defRPr sz="1800">
                <a:solidFill>
                  <a:srgbClr val="555759"/>
                </a:solidFill>
              </a:defRPr>
            </a:lvl1pPr>
            <a:lvl2pPr>
              <a:defRPr sz="1600">
                <a:solidFill>
                  <a:srgbClr val="555759"/>
                </a:solidFill>
              </a:defRPr>
            </a:lvl2pPr>
            <a:lvl3pPr>
              <a:defRPr sz="1400">
                <a:solidFill>
                  <a:srgbClr val="555759"/>
                </a:solidFill>
              </a:defRPr>
            </a:lvl3pPr>
            <a:lvl4pPr>
              <a:defRPr sz="1200">
                <a:solidFill>
                  <a:srgbClr val="555759"/>
                </a:solidFill>
              </a:defRPr>
            </a:lvl4pPr>
            <a:lvl5pPr>
              <a:defRPr sz="1200">
                <a:solidFill>
                  <a:srgbClr val="5557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066800"/>
            <a:ext cx="4041775" cy="63976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76400"/>
            <a:ext cx="4041775" cy="4449763"/>
          </a:xfrm>
        </p:spPr>
        <p:txBody>
          <a:bodyPr>
            <a:normAutofit/>
          </a:bodyPr>
          <a:lstStyle>
            <a:lvl1pPr>
              <a:defRPr sz="1800">
                <a:solidFill>
                  <a:srgbClr val="555759"/>
                </a:solidFill>
              </a:defRPr>
            </a:lvl1pPr>
            <a:lvl2pPr>
              <a:defRPr sz="1600">
                <a:solidFill>
                  <a:srgbClr val="555759"/>
                </a:solidFill>
              </a:defRPr>
            </a:lvl2pPr>
            <a:lvl3pPr>
              <a:defRPr sz="1400">
                <a:solidFill>
                  <a:srgbClr val="555759"/>
                </a:solidFill>
              </a:defRPr>
            </a:lvl3pPr>
            <a:lvl4pPr>
              <a:defRPr sz="1200">
                <a:solidFill>
                  <a:srgbClr val="555759"/>
                </a:solidFill>
              </a:defRPr>
            </a:lvl4pPr>
            <a:lvl5pPr>
              <a:defRPr sz="1200">
                <a:solidFill>
                  <a:srgbClr val="5557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27962606-B08F-9F47-A4B9-726C663EE19D}" type="datetime1">
              <a:rPr lang="en-US" smtClean="0"/>
              <a:t>8/19/2020</a:t>
            </a:fld>
            <a:endParaRPr lang="en-US"/>
          </a:p>
        </p:txBody>
      </p:sp>
      <p:sp>
        <p:nvSpPr>
          <p:cNvPr id="9" name="Slide Number Placeholder 5"/>
          <p:cNvSpPr>
            <a:spLocks noGrp="1"/>
          </p:cNvSpPr>
          <p:nvPr>
            <p:ph type="sldNum" sz="quarter" idx="12"/>
          </p:nvPr>
        </p:nvSpPr>
        <p:spPr/>
        <p:txBody>
          <a:bodyPr/>
          <a:lstStyle>
            <a:lvl1pPr>
              <a:defRPr/>
            </a:lvl1pPr>
          </a:lstStyle>
          <a:p>
            <a:pPr>
              <a:defRPr/>
            </a:pPr>
            <a:fld id="{5BD1A4FE-4269-4A9E-BFCD-764434B1D4F1}" type="slidenum">
              <a:rPr lang="en-US"/>
              <a:pPr>
                <a:defRPr/>
              </a:pPr>
              <a:t>‹#›</a:t>
            </a:fld>
            <a:endParaRPr lang="en-US" dirty="0"/>
          </a:p>
        </p:txBody>
      </p:sp>
    </p:spTree>
    <p:extLst>
      <p:ext uri="{BB962C8B-B14F-4D97-AF65-F5344CB8AC3E}">
        <p14:creationId xmlns:p14="http://schemas.microsoft.com/office/powerpoint/2010/main" val="351716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6754" y="0"/>
            <a:ext cx="4297253" cy="6858000"/>
          </a:xfrm>
          <a:prstGeom prst="rect">
            <a:avLst/>
          </a:prstGeom>
        </p:spPr>
      </p:pic>
      <p:sp>
        <p:nvSpPr>
          <p:cNvPr id="11" name="Rectangle 10" hidden="1"/>
          <p:cNvSpPr/>
          <p:nvPr/>
        </p:nvSpPr>
        <p:spPr>
          <a:xfrm flipV="1">
            <a:off x="0" y="0"/>
            <a:ext cx="9153525" cy="6858000"/>
          </a:xfrm>
          <a:prstGeom prst="rect">
            <a:avLst/>
          </a:prstGeom>
          <a:pattFill prst="dkVert">
            <a:fgClr>
              <a:schemeClr val="bg1">
                <a:lumMod val="7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hidden="1"/>
          <p:cNvSpPr/>
          <p:nvPr/>
        </p:nvSpPr>
        <p:spPr>
          <a:xfrm>
            <a:off x="0" y="0"/>
            <a:ext cx="9144000" cy="6858000"/>
          </a:xfrm>
          <a:prstGeom prst="rect">
            <a:avLst/>
          </a:prstGeom>
          <a:gradFill flip="none" rotWithShape="1">
            <a:gsLst>
              <a:gs pos="0">
                <a:schemeClr val="bg1">
                  <a:alpha val="0"/>
                  <a:lumMod val="0"/>
                  <a:lumOff val="100000"/>
                </a:schemeClr>
              </a:gs>
              <a:gs pos="9000">
                <a:schemeClr val="bg1">
                  <a:shade val="100000"/>
                  <a:satMod val="115000"/>
                  <a:lumMod val="0"/>
                  <a:lumOff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v</a:t>
            </a:r>
          </a:p>
        </p:txBody>
      </p:sp>
      <p:sp>
        <p:nvSpPr>
          <p:cNvPr id="9" name="Rectangle 8"/>
          <p:cNvSpPr/>
          <p:nvPr/>
        </p:nvSpPr>
        <p:spPr>
          <a:xfrm flipV="1">
            <a:off x="0" y="6705600"/>
            <a:ext cx="91440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itle Placeholder 1"/>
          <p:cNvSpPr>
            <a:spLocks noGrp="1"/>
          </p:cNvSpPr>
          <p:nvPr>
            <p:ph type="title"/>
          </p:nvPr>
        </p:nvSpPr>
        <p:spPr bwMode="auto">
          <a:xfrm>
            <a:off x="304800" y="304800"/>
            <a:ext cx="85344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p>
            <a:pPr lvl="0"/>
            <a:r>
              <a:rPr lang="en-US" altLang="en-US"/>
              <a:t>Click to edit Master title style</a:t>
            </a:r>
          </a:p>
        </p:txBody>
      </p:sp>
      <p:sp>
        <p:nvSpPr>
          <p:cNvPr id="1030" name="Text Placeholder 2"/>
          <p:cNvSpPr>
            <a:spLocks noGrp="1"/>
          </p:cNvSpPr>
          <p:nvPr>
            <p:ph type="body" idx="1"/>
          </p:nvPr>
        </p:nvSpPr>
        <p:spPr bwMode="auto">
          <a:xfrm>
            <a:off x="304800" y="990600"/>
            <a:ext cx="8534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381000" y="701040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70C31E3-433F-754F-817C-2949CFB2759E}" type="datetime1">
              <a:rPr lang="en-US" smtClean="0"/>
              <a:t>8/19/2020</a:t>
            </a:fld>
            <a:endParaRPr lang="en-US"/>
          </a:p>
        </p:txBody>
      </p:sp>
      <p:sp>
        <p:nvSpPr>
          <p:cNvPr id="6" name="Slide Number Placeholder 5"/>
          <p:cNvSpPr>
            <a:spLocks noGrp="1"/>
          </p:cNvSpPr>
          <p:nvPr>
            <p:ph type="sldNum" sz="quarter" idx="4"/>
          </p:nvPr>
        </p:nvSpPr>
        <p:spPr>
          <a:xfrm>
            <a:off x="8610600" y="6324600"/>
            <a:ext cx="457200" cy="365125"/>
          </a:xfrm>
          <a:prstGeom prst="rect">
            <a:avLst/>
          </a:prstGeom>
        </p:spPr>
        <p:txBody>
          <a:bodyPr vert="horz" lIns="91440" tIns="45720" rIns="91440" bIns="45720" rtlCol="0" anchor="ctr"/>
          <a:lstStyle>
            <a:lvl1pPr algn="r" fontAlgn="auto">
              <a:spcBef>
                <a:spcPts val="0"/>
              </a:spcBef>
              <a:spcAft>
                <a:spcPts val="0"/>
              </a:spcAft>
              <a:defRPr sz="1050">
                <a:solidFill>
                  <a:schemeClr val="tx1">
                    <a:tint val="75000"/>
                  </a:schemeClr>
                </a:solidFill>
                <a:latin typeface="+mn-lt"/>
                <a:cs typeface="+mn-cs"/>
              </a:defRPr>
            </a:lvl1pPr>
          </a:lstStyle>
          <a:p>
            <a:pPr>
              <a:defRPr/>
            </a:pPr>
            <a:fld id="{6B820FF5-620D-45C0-8177-A68AAE615B0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5" r:id="rId10"/>
  </p:sldLayoutIdLst>
  <p:hf hdr="0" ft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p:titleStyle>
    <p:bodyStyle>
      <a:lvl1pPr marL="171450" indent="-171450" algn="l" rtl="0" eaLnBrk="1" fontAlgn="base" hangingPunct="1">
        <a:spcBef>
          <a:spcPct val="20000"/>
        </a:spcBef>
        <a:spcAft>
          <a:spcPct val="0"/>
        </a:spcAft>
        <a:buClr>
          <a:schemeClr val="accent2"/>
        </a:buClr>
        <a:buFont typeface="Arial" charset="0"/>
        <a:buChar char="•"/>
        <a:defRPr b="1" kern="1200">
          <a:solidFill>
            <a:srgbClr val="555759"/>
          </a:solidFill>
          <a:latin typeface="+mn-lt"/>
          <a:ea typeface="+mn-ea"/>
          <a:cs typeface="+mn-cs"/>
        </a:defRPr>
      </a:lvl1pPr>
      <a:lvl2pPr marL="457200" indent="-171450" algn="l" rtl="0" eaLnBrk="1" fontAlgn="base" hangingPunct="1">
        <a:spcBef>
          <a:spcPct val="20000"/>
        </a:spcBef>
        <a:spcAft>
          <a:spcPct val="0"/>
        </a:spcAft>
        <a:buClr>
          <a:schemeClr val="accent2"/>
        </a:buClr>
        <a:buFont typeface="Arial" charset="0"/>
        <a:buChar char="•"/>
        <a:defRPr sz="1600" kern="1200">
          <a:solidFill>
            <a:srgbClr val="555759"/>
          </a:solidFill>
          <a:latin typeface="+mn-lt"/>
          <a:ea typeface="+mn-ea"/>
          <a:cs typeface="+mn-cs"/>
        </a:defRPr>
      </a:lvl2pPr>
      <a:lvl3pPr marL="742950" indent="-171450" algn="l" rtl="0" eaLnBrk="1" fontAlgn="base" hangingPunct="1">
        <a:spcBef>
          <a:spcPct val="20000"/>
        </a:spcBef>
        <a:spcAft>
          <a:spcPct val="0"/>
        </a:spcAft>
        <a:buClr>
          <a:schemeClr val="accent2"/>
        </a:buClr>
        <a:buFont typeface="Arial" charset="0"/>
        <a:buChar char="•"/>
        <a:defRPr sz="1400" kern="1200">
          <a:solidFill>
            <a:srgbClr val="555759"/>
          </a:solidFill>
          <a:latin typeface="+mn-lt"/>
          <a:ea typeface="+mn-ea"/>
          <a:cs typeface="+mn-cs"/>
        </a:defRPr>
      </a:lvl3pPr>
      <a:lvl4pPr marL="971550" indent="-114300" algn="l" rtl="0" eaLnBrk="1" fontAlgn="base" hangingPunct="1">
        <a:spcBef>
          <a:spcPct val="20000"/>
        </a:spcBef>
        <a:spcAft>
          <a:spcPct val="0"/>
        </a:spcAft>
        <a:buClr>
          <a:schemeClr val="accent2"/>
        </a:buClr>
        <a:buFont typeface="Arial" charset="0"/>
        <a:buChar char="•"/>
        <a:defRPr sz="1200" kern="1200">
          <a:solidFill>
            <a:srgbClr val="555759"/>
          </a:solidFill>
          <a:latin typeface="+mn-lt"/>
          <a:ea typeface="+mn-ea"/>
          <a:cs typeface="+mn-cs"/>
        </a:defRPr>
      </a:lvl4pPr>
      <a:lvl5pPr marL="1200150" indent="-114300" algn="l" rtl="0" eaLnBrk="1" fontAlgn="base" hangingPunct="1">
        <a:spcBef>
          <a:spcPct val="20000"/>
        </a:spcBef>
        <a:spcAft>
          <a:spcPct val="0"/>
        </a:spcAft>
        <a:buClr>
          <a:schemeClr val="accent2"/>
        </a:buClr>
        <a:buFont typeface="Arial" charset="0"/>
        <a:buChar char="•"/>
        <a:defRPr sz="1200" kern="1200">
          <a:solidFill>
            <a:srgbClr val="55575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slide" Target="slide2.xml"/><Relationship Id="rId4" Type="http://schemas.openxmlformats.org/officeDocument/2006/relationships/image" Target="../media/image40.jpe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em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emf"/></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9.emf"/></Relationships>
</file>

<file path=ppt/slides/_rels/slide2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29.xml"/><Relationship Id="rId7" Type="http://schemas.openxmlformats.org/officeDocument/2006/relationships/hyperlink" Target="https://www.youtube.com/watch?v=wgEvNc-qQ0M" TargetMode="Externa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80.wmf"/><Relationship Id="rId5" Type="http://schemas.openxmlformats.org/officeDocument/2006/relationships/oleObject" Target="../embeddings/oleObject1.bin"/><Relationship Id="rId4" Type="http://schemas.openxmlformats.org/officeDocument/2006/relationships/image" Target="../media/image81.jpeg"/><Relationship Id="rId9"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7.jpe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03.emf"/></Relationships>
</file>

<file path=ppt/slides/_rels/slide4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08.jpe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Placeholder 8"/>
          <p:cNvSpPr>
            <a:spLocks noGrp="1"/>
          </p:cNvSpPr>
          <p:nvPr>
            <p:ph type="body" sz="quarter" idx="13"/>
          </p:nvPr>
        </p:nvSpPr>
        <p:spPr/>
        <p:txBody>
          <a:bodyPr/>
          <a:lstStyle/>
          <a:p>
            <a:r>
              <a:rPr lang="en-US" altLang="en-US" dirty="0"/>
              <a:t>Criticality Safety at the Y-12 National Security Complex</a:t>
            </a:r>
          </a:p>
        </p:txBody>
      </p:sp>
      <p:sp>
        <p:nvSpPr>
          <p:cNvPr id="10" name="Text Placeholder 9"/>
          <p:cNvSpPr>
            <a:spLocks noGrp="1"/>
          </p:cNvSpPr>
          <p:nvPr>
            <p:ph type="body" sz="quarter" idx="14"/>
          </p:nvPr>
        </p:nvSpPr>
        <p:spPr/>
        <p:txBody>
          <a:bodyPr rtlCol="0"/>
          <a:lstStyle/>
          <a:p>
            <a:pPr fontAlgn="auto">
              <a:spcAft>
                <a:spcPts val="0"/>
              </a:spcAft>
              <a:defRPr/>
            </a:pPr>
            <a:r>
              <a:rPr lang="en-US" dirty="0"/>
              <a:t>Kevin Reynolds</a:t>
            </a:r>
          </a:p>
        </p:txBody>
      </p:sp>
      <p:sp>
        <p:nvSpPr>
          <p:cNvPr id="11" name="Text Placeholder 10"/>
          <p:cNvSpPr>
            <a:spLocks noGrp="1"/>
          </p:cNvSpPr>
          <p:nvPr>
            <p:ph type="body" sz="quarter" idx="15"/>
          </p:nvPr>
        </p:nvSpPr>
        <p:spPr/>
        <p:txBody>
          <a:bodyPr rtlCol="0"/>
          <a:lstStyle/>
          <a:p>
            <a:pPr fontAlgn="auto">
              <a:spcAft>
                <a:spcPts val="0"/>
              </a:spcAft>
              <a:defRPr/>
            </a:pPr>
            <a:r>
              <a:rPr lang="en-US" dirty="0"/>
              <a:t>Director, UPF Nuclear Safety</a:t>
            </a:r>
          </a:p>
        </p:txBody>
      </p:sp>
      <p:sp>
        <p:nvSpPr>
          <p:cNvPr id="3077" name="Text Placeholder 11"/>
          <p:cNvSpPr>
            <a:spLocks noGrp="1"/>
          </p:cNvSpPr>
          <p:nvPr>
            <p:ph type="body" sz="quarter" idx="16"/>
          </p:nvPr>
        </p:nvSpPr>
        <p:spPr/>
        <p:txBody>
          <a:bodyPr/>
          <a:lstStyle/>
          <a:p>
            <a:r>
              <a:rPr lang="en-US" altLang="en-US" dirty="0"/>
              <a:t>Kevin.Reynolds@cns.doe.gov</a:t>
            </a:r>
          </a:p>
        </p:txBody>
      </p:sp>
      <p:sp>
        <p:nvSpPr>
          <p:cNvPr id="2" name="Text Placeholder 1"/>
          <p:cNvSpPr>
            <a:spLocks noGrp="1"/>
          </p:cNvSpPr>
          <p:nvPr>
            <p:ph type="body" sz="quarter" idx="20"/>
          </p:nvPr>
        </p:nvSpPr>
        <p:spPr/>
        <p:txBody>
          <a:bodyPr/>
          <a:lstStyle/>
          <a:p>
            <a:endParaRPr lang="en-US"/>
          </a:p>
        </p:txBody>
      </p:sp>
      <p:sp>
        <p:nvSpPr>
          <p:cNvPr id="3" name="Slide Number Placeholder 2"/>
          <p:cNvSpPr>
            <a:spLocks noGrp="1"/>
          </p:cNvSpPr>
          <p:nvPr>
            <p:ph type="sldNum" sz="quarter" idx="19"/>
          </p:nvPr>
        </p:nvSpPr>
        <p:spPr/>
        <p:txBody>
          <a:bodyPr/>
          <a:lstStyle/>
          <a:p>
            <a:pPr>
              <a:defRPr/>
            </a:pPr>
            <a:fld id="{A7B10A47-14A5-4C25-A6F3-FAEED61D5604}" type="slidenum">
              <a:rPr lang="en-US" smtClean="0"/>
              <a:pPr>
                <a:defRPr/>
              </a:pPr>
              <a:t>1</a:t>
            </a:fld>
            <a:endParaRPr lang="en-US"/>
          </a:p>
        </p:txBody>
      </p:sp>
      <p:sp>
        <p:nvSpPr>
          <p:cNvPr id="4" name="Rectangle 3"/>
          <p:cNvSpPr/>
          <p:nvPr/>
        </p:nvSpPr>
        <p:spPr>
          <a:xfrm>
            <a:off x="228600" y="5257800"/>
            <a:ext cx="2286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in mission</a:t>
            </a:r>
          </a:p>
        </p:txBody>
      </p:sp>
      <p:sp>
        <p:nvSpPr>
          <p:cNvPr id="3" name="Content Placeholder 2"/>
          <p:cNvSpPr>
            <a:spLocks noGrp="1"/>
          </p:cNvSpPr>
          <p:nvPr>
            <p:ph idx="1"/>
          </p:nvPr>
        </p:nvSpPr>
        <p:spPr>
          <a:xfrm>
            <a:off x="304800" y="990600"/>
            <a:ext cx="4038600" cy="5105400"/>
          </a:xfrm>
        </p:spPr>
        <p:txBody>
          <a:bodyPr/>
          <a:lstStyle/>
          <a:p>
            <a:pPr marL="0" indent="0">
              <a:buNone/>
            </a:pPr>
            <a:r>
              <a:rPr lang="en-US" sz="2000" b="1" dirty="0"/>
              <a:t>1950-1960</a:t>
            </a:r>
          </a:p>
          <a:p>
            <a:r>
              <a:rPr lang="en-US" dirty="0"/>
              <a:t>Y-12 transitions from enrichment to weapons part manufacturing</a:t>
            </a:r>
          </a:p>
          <a:p>
            <a:endParaRPr lang="en-US" dirty="0"/>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10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130639"/>
            <a:ext cx="6509355" cy="35843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856" y="0"/>
            <a:ext cx="3529754" cy="4572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006" y="2978954"/>
            <a:ext cx="4832994" cy="3722453"/>
          </a:xfrm>
          <a:prstGeom prst="rect">
            <a:avLst/>
          </a:prstGeom>
        </p:spPr>
      </p:pic>
    </p:spTree>
    <p:extLst>
      <p:ext uri="{BB962C8B-B14F-4D97-AF65-F5344CB8AC3E}">
        <p14:creationId xmlns:p14="http://schemas.microsoft.com/office/powerpoint/2010/main" val="881071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1896" y="3114639"/>
            <a:ext cx="4011003" cy="3352800"/>
          </a:xfrm>
          <a:prstGeom prst="rect">
            <a:avLst/>
          </a:prstGeom>
        </p:spPr>
      </p:pic>
      <p:sp>
        <p:nvSpPr>
          <p:cNvPr id="2" name="Title 1"/>
          <p:cNvSpPr>
            <a:spLocks noGrp="1"/>
          </p:cNvSpPr>
          <p:nvPr>
            <p:ph type="title"/>
          </p:nvPr>
        </p:nvSpPr>
        <p:spPr/>
        <p:txBody>
          <a:bodyPr/>
          <a:lstStyle/>
          <a:p>
            <a:r>
              <a:rPr lang="en-US" dirty="0"/>
              <a:t>Y-12 Facilities Today</a:t>
            </a:r>
          </a:p>
        </p:txBody>
      </p:sp>
      <p:sp>
        <p:nvSpPr>
          <p:cNvPr id="3" name="Content Placeholder 2"/>
          <p:cNvSpPr>
            <a:spLocks noGrp="1"/>
          </p:cNvSpPr>
          <p:nvPr>
            <p:ph idx="1"/>
          </p:nvPr>
        </p:nvSpPr>
        <p:spPr>
          <a:xfrm>
            <a:off x="304800" y="990600"/>
            <a:ext cx="4269097" cy="5105400"/>
          </a:xfrm>
        </p:spPr>
        <p:txBody>
          <a:bodyPr/>
          <a:lstStyle/>
          <a:p>
            <a:pPr marL="0" indent="0">
              <a:buNone/>
            </a:pPr>
            <a:r>
              <a:rPr lang="en-US" b="1" dirty="0"/>
              <a:t>Ongoing Operations in Legacy Facilities</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11</a:t>
            </a:fld>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666" t="24258" r="15833" b="7602"/>
          <a:stretch/>
        </p:blipFill>
        <p:spPr>
          <a:xfrm>
            <a:off x="4798798" y="808647"/>
            <a:ext cx="4292448" cy="222023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74916"/>
            <a:ext cx="6232402" cy="3432246"/>
          </a:xfrm>
          <a:prstGeom prst="rect">
            <a:avLst/>
          </a:prstGeom>
        </p:spPr>
      </p:pic>
    </p:spTree>
    <p:extLst>
      <p:ext uri="{BB962C8B-B14F-4D97-AF65-F5344CB8AC3E}">
        <p14:creationId xmlns:p14="http://schemas.microsoft.com/office/powerpoint/2010/main" val="360508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Y-12 Facilities</a:t>
            </a:r>
          </a:p>
        </p:txBody>
      </p:sp>
      <p:sp>
        <p:nvSpPr>
          <p:cNvPr id="3" name="Content Placeholder 2"/>
          <p:cNvSpPr>
            <a:spLocks noGrp="1"/>
          </p:cNvSpPr>
          <p:nvPr>
            <p:ph idx="1"/>
          </p:nvPr>
        </p:nvSpPr>
        <p:spPr/>
        <p:txBody>
          <a:bodyPr/>
          <a:lstStyle/>
          <a:p>
            <a:r>
              <a:rPr lang="en-US" dirty="0"/>
              <a:t>Storage - HEUMF</a:t>
            </a:r>
          </a:p>
          <a:p>
            <a:r>
              <a:rPr lang="en-US" dirty="0"/>
              <a:t>Processing - UPF</a:t>
            </a:r>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12</a:t>
            </a:fld>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500" r="8333"/>
          <a:stretch/>
        </p:blipFill>
        <p:spPr>
          <a:xfrm>
            <a:off x="502036" y="1919923"/>
            <a:ext cx="6660763" cy="448087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81000"/>
            <a:ext cx="3499553" cy="2332861"/>
          </a:xfrm>
          <a:prstGeom prst="rect">
            <a:avLst/>
          </a:prstGeom>
        </p:spPr>
      </p:pic>
    </p:spTree>
    <p:extLst>
      <p:ext uri="{BB962C8B-B14F-4D97-AF65-F5344CB8AC3E}">
        <p14:creationId xmlns:p14="http://schemas.microsoft.com/office/powerpoint/2010/main" val="123767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GG-12-0474_Y12 Valley 2012 dark.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6708082"/>
          </a:xfrm>
          <a:prstGeom prst="rect">
            <a:avLst/>
          </a:prstGeom>
        </p:spPr>
      </p:pic>
      <p:sp>
        <p:nvSpPr>
          <p:cNvPr id="2" name="Title 1"/>
          <p:cNvSpPr>
            <a:spLocks noGrp="1"/>
          </p:cNvSpPr>
          <p:nvPr>
            <p:ph type="title"/>
          </p:nvPr>
        </p:nvSpPr>
        <p:spPr/>
        <p:txBody>
          <a:bodyPr/>
          <a:lstStyle/>
          <a:p>
            <a:r>
              <a:rPr lang="en-US" dirty="0">
                <a:solidFill>
                  <a:schemeClr val="bg1"/>
                </a:solidFill>
              </a:rPr>
              <a:t>Y-12 Today</a:t>
            </a:r>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13</a:t>
            </a:fld>
            <a:endParaRPr lang="en-US" dirty="0"/>
          </a:p>
        </p:txBody>
      </p:sp>
      <p:sp>
        <p:nvSpPr>
          <p:cNvPr id="7" name="TextBox 8"/>
          <p:cNvSpPr txBox="1">
            <a:spLocks noChangeArrowheads="1"/>
          </p:cNvSpPr>
          <p:nvPr/>
        </p:nvSpPr>
        <p:spPr bwMode="auto">
          <a:xfrm>
            <a:off x="3389429" y="907234"/>
            <a:ext cx="5602171" cy="1753670"/>
          </a:xfrm>
          <a:prstGeom prst="rect">
            <a:avLst/>
          </a:prstGeom>
          <a:noFill/>
          <a:ln w="9525">
            <a:noFill/>
            <a:miter lim="800000"/>
            <a:headEnd/>
            <a:tailEnd/>
          </a:ln>
          <a:effectLst>
            <a:outerShdw blurRad="38100" dist="38100" dir="2700000" algn="tl" rotWithShape="0">
              <a:srgbClr val="000000">
                <a:alpha val="60000"/>
              </a:srgbClr>
            </a:outerShdw>
          </a:effectLst>
        </p:spPr>
        <p:txBody>
          <a:bodyPr/>
          <a:lstStyle/>
          <a:p>
            <a:pPr marL="227013" indent="-227013">
              <a:lnSpc>
                <a:spcPct val="120000"/>
              </a:lnSpc>
              <a:buClr>
                <a:schemeClr val="bg1"/>
              </a:buClr>
              <a:buFont typeface="Arial"/>
              <a:buChar char="•"/>
            </a:pPr>
            <a:r>
              <a:rPr lang="en-US" sz="1600" baseline="0" dirty="0">
                <a:solidFill>
                  <a:srgbClr val="FFFFFF"/>
                </a:solidFill>
                <a:latin typeface="Arial"/>
                <a:cs typeface="Arial"/>
              </a:rPr>
              <a:t>811 acres spanning 2.5 miles, 150 high-security acres</a:t>
            </a:r>
          </a:p>
          <a:p>
            <a:pPr marL="227013" indent="-227013">
              <a:lnSpc>
                <a:spcPct val="120000"/>
              </a:lnSpc>
              <a:buClr>
                <a:schemeClr val="bg1"/>
              </a:buClr>
              <a:buFont typeface="Arial"/>
              <a:buChar char="•"/>
            </a:pPr>
            <a:r>
              <a:rPr lang="en-US" sz="1600" baseline="0" dirty="0">
                <a:solidFill>
                  <a:srgbClr val="FFFFFF"/>
                </a:solidFill>
                <a:latin typeface="Arial"/>
                <a:cs typeface="Arial"/>
              </a:rPr>
              <a:t>7.3 million ft</a:t>
            </a:r>
            <a:r>
              <a:rPr lang="en-US" sz="1600" baseline="30000" dirty="0">
                <a:solidFill>
                  <a:srgbClr val="FFFFFF"/>
                </a:solidFill>
                <a:latin typeface="Arial"/>
                <a:cs typeface="Arial"/>
              </a:rPr>
              <a:t>2</a:t>
            </a:r>
            <a:r>
              <a:rPr lang="en-US" sz="1600" baseline="0" dirty="0">
                <a:solidFill>
                  <a:srgbClr val="FFFFFF"/>
                </a:solidFill>
                <a:latin typeface="Arial"/>
                <a:cs typeface="Arial"/>
              </a:rPr>
              <a:t> of laboratory, machining, dismantlement, research and development and office areas</a:t>
            </a:r>
          </a:p>
          <a:p>
            <a:pPr marL="227013" indent="-227013">
              <a:lnSpc>
                <a:spcPct val="120000"/>
              </a:lnSpc>
              <a:buClr>
                <a:schemeClr val="bg1"/>
              </a:buClr>
              <a:buFont typeface="Arial"/>
              <a:buChar char="•"/>
            </a:pPr>
            <a:r>
              <a:rPr lang="en-US" sz="1600" dirty="0">
                <a:solidFill>
                  <a:schemeClr val="bg1"/>
                </a:solidFill>
                <a:latin typeface="Arial"/>
                <a:cs typeface="Arial"/>
              </a:rPr>
              <a:t>343 buildings, 13 mission-critical facilities</a:t>
            </a:r>
          </a:p>
          <a:p>
            <a:pPr marL="227013" indent="-227013">
              <a:lnSpc>
                <a:spcPct val="120000"/>
              </a:lnSpc>
              <a:buClr>
                <a:schemeClr val="bg1"/>
              </a:buClr>
              <a:buFont typeface="Arial"/>
              <a:buChar char="•"/>
            </a:pPr>
            <a:r>
              <a:rPr lang="en-US" sz="1600" dirty="0">
                <a:solidFill>
                  <a:srgbClr val="FFFFFF"/>
                </a:solidFill>
                <a:latin typeface="Arial"/>
                <a:cs typeface="Arial"/>
              </a:rPr>
              <a:t>1.4 million ft</a:t>
            </a:r>
            <a:r>
              <a:rPr lang="en-US" sz="1600" baseline="30000" dirty="0">
                <a:solidFill>
                  <a:srgbClr val="FFFFFF"/>
                </a:solidFill>
                <a:latin typeface="Arial"/>
                <a:cs typeface="Arial"/>
              </a:rPr>
              <a:t>2 </a:t>
            </a:r>
            <a:r>
              <a:rPr lang="en-US" sz="1600" dirty="0">
                <a:solidFill>
                  <a:srgbClr val="FFFFFF"/>
                </a:solidFill>
                <a:latin typeface="Arial"/>
                <a:cs typeface="Arial"/>
              </a:rPr>
              <a:t>demolished</a:t>
            </a:r>
          </a:p>
          <a:p>
            <a:pPr>
              <a:lnSpc>
                <a:spcPct val="120000"/>
              </a:lnSpc>
              <a:buClr>
                <a:schemeClr val="bg1"/>
              </a:buClr>
            </a:pPr>
            <a:endParaRPr lang="en-US" sz="1600" baseline="0" dirty="0">
              <a:solidFill>
                <a:srgbClr val="FFFFFF"/>
              </a:solidFill>
            </a:endParaRPr>
          </a:p>
        </p:txBody>
      </p:sp>
    </p:spTree>
    <p:extLst>
      <p:ext uri="{BB962C8B-B14F-4D97-AF65-F5344CB8AC3E}">
        <p14:creationId xmlns:p14="http://schemas.microsoft.com/office/powerpoint/2010/main" val="2130238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9" name="Text Box 3"/>
          <p:cNvSpPr txBox="1">
            <a:spLocks noChangeArrowheads="1"/>
          </p:cNvSpPr>
          <p:nvPr/>
        </p:nvSpPr>
        <p:spPr bwMode="auto">
          <a:xfrm>
            <a:off x="771525" y="2076450"/>
            <a:ext cx="1879600" cy="1004888"/>
          </a:xfrm>
          <a:prstGeom prst="rect">
            <a:avLst/>
          </a:prstGeom>
          <a:noFill/>
          <a:ln w="9525">
            <a:noFill/>
            <a:miter lim="800000"/>
            <a:headEnd/>
            <a:tailEnd/>
          </a:ln>
          <a:effectLst/>
        </p:spPr>
        <p:txBody>
          <a:bodyPr wrap="none" anchor="ctr"/>
          <a:lstStyle/>
          <a:p>
            <a:pPr defTabSz="457200" fontAlgn="auto">
              <a:lnSpc>
                <a:spcPct val="60000"/>
              </a:lnSpc>
              <a:spcBef>
                <a:spcPct val="50000"/>
              </a:spcBef>
              <a:spcAft>
                <a:spcPts val="0"/>
              </a:spcAft>
            </a:pPr>
            <a:endParaRPr lang="en-US" sz="3200" dirty="0">
              <a:latin typeface="Calibri"/>
            </a:endParaRPr>
          </a:p>
        </p:txBody>
      </p:sp>
      <p:sp>
        <p:nvSpPr>
          <p:cNvPr id="874506" name="Rectangle 10"/>
          <p:cNvSpPr>
            <a:spLocks noGrp="1" noChangeArrowheads="1"/>
          </p:cNvSpPr>
          <p:nvPr>
            <p:ph type="title"/>
          </p:nvPr>
        </p:nvSpPr>
        <p:spPr>
          <a:xfrm>
            <a:off x="261766" y="34403"/>
            <a:ext cx="8534400" cy="593725"/>
          </a:xfrm>
        </p:spPr>
        <p:txBody>
          <a:bodyPr/>
          <a:lstStyle/>
          <a:p>
            <a:br>
              <a:rPr lang="en-US" sz="2800" dirty="0">
                <a:solidFill>
                  <a:schemeClr val="tx1"/>
                </a:solidFill>
              </a:rPr>
            </a:br>
            <a:r>
              <a:rPr lang="en-US" sz="3200" dirty="0"/>
              <a:t>Y-12’s Missions</a:t>
            </a:r>
          </a:p>
        </p:txBody>
      </p:sp>
      <p:sp>
        <p:nvSpPr>
          <p:cNvPr id="18" name="Content Placeholder 17"/>
          <p:cNvSpPr>
            <a:spLocks noGrp="1"/>
          </p:cNvSpPr>
          <p:nvPr>
            <p:ph sz="half" idx="1"/>
          </p:nvPr>
        </p:nvSpPr>
        <p:spPr>
          <a:xfrm>
            <a:off x="149700" y="628128"/>
            <a:ext cx="4949952" cy="5059363"/>
          </a:xfrm>
        </p:spPr>
        <p:txBody>
          <a:bodyPr/>
          <a:lstStyle/>
          <a:p>
            <a:pPr lvl="0"/>
            <a:r>
              <a:rPr lang="en-US" dirty="0">
                <a:solidFill>
                  <a:schemeClr val="tx2"/>
                </a:solidFill>
              </a:rPr>
              <a:t>Deterrence</a:t>
            </a:r>
            <a:r>
              <a:rPr lang="en-US" sz="1000" b="0" dirty="0">
                <a:solidFill>
                  <a:schemeClr val="tx2"/>
                </a:solidFill>
              </a:rPr>
              <a:t> </a:t>
            </a:r>
            <a:r>
              <a:rPr lang="en-US" b="0" dirty="0">
                <a:solidFill>
                  <a:schemeClr val="tx2"/>
                </a:solidFill>
              </a:rPr>
              <a:t>—</a:t>
            </a:r>
            <a:r>
              <a:rPr lang="en-US" sz="1000" b="0" dirty="0">
                <a:solidFill>
                  <a:schemeClr val="tx2"/>
                </a:solidFill>
              </a:rPr>
              <a:t> </a:t>
            </a:r>
            <a:r>
              <a:rPr lang="en-US" b="0" dirty="0">
                <a:solidFill>
                  <a:schemeClr val="tx2"/>
                </a:solidFill>
              </a:rPr>
              <a:t>produce, maintain and protect essential materials and components for the U.S. nuclear arsenal</a:t>
            </a:r>
          </a:p>
          <a:p>
            <a:r>
              <a:rPr lang="en-US" dirty="0">
                <a:solidFill>
                  <a:schemeClr val="tx2"/>
                </a:solidFill>
              </a:rPr>
              <a:t>Fuel Supply</a:t>
            </a:r>
            <a:r>
              <a:rPr lang="en-US" sz="1000" dirty="0">
                <a:solidFill>
                  <a:schemeClr val="tx2"/>
                </a:solidFill>
              </a:rPr>
              <a:t> </a:t>
            </a:r>
            <a:r>
              <a:rPr lang="en-US" b="0" dirty="0">
                <a:solidFill>
                  <a:schemeClr val="tx2"/>
                </a:solidFill>
              </a:rPr>
              <a:t>—</a:t>
            </a:r>
            <a:r>
              <a:rPr lang="en-US" sz="1000" b="0" dirty="0">
                <a:solidFill>
                  <a:schemeClr val="tx2"/>
                </a:solidFill>
              </a:rPr>
              <a:t> </a:t>
            </a:r>
            <a:r>
              <a:rPr lang="en-US" b="0" dirty="0">
                <a:solidFill>
                  <a:schemeClr val="tx2"/>
                </a:solidFill>
              </a:rPr>
              <a:t>provide enriched uranium for naval propulsion, isotope production, research reactors and advanced reactors</a:t>
            </a:r>
          </a:p>
          <a:p>
            <a:r>
              <a:rPr lang="en-US" dirty="0">
                <a:solidFill>
                  <a:schemeClr val="tx2"/>
                </a:solidFill>
              </a:rPr>
              <a:t>Nuclear Security</a:t>
            </a:r>
            <a:r>
              <a:rPr lang="en-US" sz="1000" dirty="0">
                <a:solidFill>
                  <a:schemeClr val="tx2"/>
                </a:solidFill>
              </a:rPr>
              <a:t> </a:t>
            </a:r>
            <a:r>
              <a:rPr lang="en-US" b="0" dirty="0">
                <a:solidFill>
                  <a:schemeClr val="tx2"/>
                </a:solidFill>
              </a:rPr>
              <a:t>—</a:t>
            </a:r>
            <a:r>
              <a:rPr lang="en-US" sz="1000" b="0" dirty="0">
                <a:solidFill>
                  <a:schemeClr val="tx2"/>
                </a:solidFill>
              </a:rPr>
              <a:t> </a:t>
            </a:r>
            <a:r>
              <a:rPr lang="en-US" b="0" dirty="0">
                <a:solidFill>
                  <a:schemeClr val="tx2"/>
                </a:solidFill>
              </a:rPr>
              <a:t>reduce the threat </a:t>
            </a:r>
          </a:p>
          <a:p>
            <a:pPr indent="0">
              <a:buNone/>
            </a:pPr>
            <a:r>
              <a:rPr lang="en-US" b="0" dirty="0">
                <a:solidFill>
                  <a:schemeClr val="tx2"/>
                </a:solidFill>
              </a:rPr>
              <a:t>of nuclear and radiological terrorism</a:t>
            </a:r>
          </a:p>
          <a:p>
            <a:pPr lvl="0"/>
            <a:endParaRPr lang="en-US" dirty="0"/>
          </a:p>
        </p:txBody>
      </p:sp>
      <p:pic>
        <p:nvPicPr>
          <p:cNvPr id="16" name="Picture 15" descr="va su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5275" y="4068354"/>
            <a:ext cx="2995153" cy="2395538"/>
          </a:xfrm>
          <a:prstGeom prst="roundRect">
            <a:avLst>
              <a:gd name="adj" fmla="val 0"/>
            </a:avLst>
          </a:prstGeom>
          <a:ln>
            <a:noFill/>
          </a:ln>
        </p:spPr>
        <p:style>
          <a:lnRef idx="0">
            <a:schemeClr val="accent2"/>
          </a:lnRef>
          <a:fillRef idx="3">
            <a:schemeClr val="accent2"/>
          </a:fillRef>
          <a:effectRef idx="3">
            <a:schemeClr val="accent2"/>
          </a:effectRef>
          <a:fontRef idx="minor">
            <a:schemeClr val="lt1"/>
          </a:fontRef>
        </p:style>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01352" y="3979420"/>
            <a:ext cx="1889847" cy="2476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descr="M:\NN&amp;GSP\Global Security Analysis and Training\Nuc &amp; Rad Training Center\Pics &amp; Vids\32nd CST (MD)\54480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5498" y="4068354"/>
            <a:ext cx="3198632" cy="2132421"/>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3" name="Slide Number Placeholder 3"/>
          <p:cNvSpPr>
            <a:spLocks noGrp="1"/>
          </p:cNvSpPr>
          <p:nvPr>
            <p:ph type="sldNum" sz="quarter" idx="12"/>
          </p:nvPr>
        </p:nvSpPr>
        <p:spPr>
          <a:xfrm>
            <a:off x="8686800" y="6305550"/>
            <a:ext cx="457200" cy="365125"/>
          </a:xfrm>
        </p:spPr>
        <p:txBody>
          <a:bodyPr/>
          <a:lstStyle/>
          <a:p>
            <a:pPr>
              <a:defRPr/>
            </a:pPr>
            <a:fld id="{2CE61A14-1810-48E4-8E95-F6A74C1A9C7A}" type="slidenum">
              <a:rPr lang="en-US" smtClean="0"/>
              <a:pPr>
                <a:defRPr/>
              </a:pPr>
              <a:t>14</a:t>
            </a:fld>
            <a:endParaRPr lang="en-US" dirty="0"/>
          </a:p>
        </p:txBody>
      </p:sp>
      <p:pic>
        <p:nvPicPr>
          <p:cNvPr id="11" name="Content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3273" y="628127"/>
            <a:ext cx="3462894" cy="2764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72659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Maintaining the Nuclear Weapons Stockpile</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0200" y="1295400"/>
            <a:ext cx="4849091" cy="2667000"/>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992577" y="3581400"/>
            <a:ext cx="4821224" cy="2711938"/>
          </a:xfrm>
        </p:spPr>
      </p:pic>
      <p:sp>
        <p:nvSpPr>
          <p:cNvPr id="5" name="Slide Number Placeholder 4"/>
          <p:cNvSpPr>
            <a:spLocks noGrp="1"/>
          </p:cNvSpPr>
          <p:nvPr>
            <p:ph type="sldNum" sz="quarter" idx="12"/>
          </p:nvPr>
        </p:nvSpPr>
        <p:spPr/>
        <p:txBody>
          <a:bodyPr/>
          <a:lstStyle/>
          <a:p>
            <a:pPr>
              <a:defRPr/>
            </a:pPr>
            <a:fld id="{F50429E8-629E-441E-8F8D-D084DB6622CE}" type="slidenum">
              <a:rPr lang="en-US" smtClean="0"/>
              <a:pPr>
                <a:defRPr/>
              </a:pPr>
              <a:t>15</a:t>
            </a:fld>
            <a:endParaRPr lang="en-US" dirty="0"/>
          </a:p>
        </p:txBody>
      </p:sp>
    </p:spTree>
    <p:extLst>
      <p:ext uri="{BB962C8B-B14F-4D97-AF65-F5344CB8AC3E}">
        <p14:creationId xmlns:p14="http://schemas.microsoft.com/office/powerpoint/2010/main" val="671327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771525" y="2076450"/>
            <a:ext cx="1879600" cy="1004888"/>
          </a:xfrm>
          <a:prstGeom prst="rect">
            <a:avLst/>
          </a:prstGeom>
          <a:noFill/>
          <a:ln w="9525">
            <a:noFill/>
            <a:miter lim="800000"/>
            <a:headEnd/>
            <a:tailEnd/>
          </a:ln>
        </p:spPr>
        <p:txBody>
          <a:bodyPr wrap="none" anchor="ctr"/>
          <a:lstStyle/>
          <a:p>
            <a:pPr>
              <a:lnSpc>
                <a:spcPct val="60000"/>
              </a:lnSpc>
              <a:spcBef>
                <a:spcPct val="50000"/>
              </a:spcBef>
            </a:pPr>
            <a:endParaRPr lang="en-US" baseline="0"/>
          </a:p>
        </p:txBody>
      </p:sp>
      <p:sp>
        <p:nvSpPr>
          <p:cNvPr id="27652" name="Rectangle 8"/>
          <p:cNvSpPr>
            <a:spLocks noGrp="1" noChangeArrowheads="1"/>
          </p:cNvSpPr>
          <p:nvPr>
            <p:ph type="title" idx="4294967295"/>
          </p:nvPr>
        </p:nvSpPr>
        <p:spPr>
          <a:xfrm>
            <a:off x="304800" y="8764"/>
            <a:ext cx="8839200" cy="685800"/>
          </a:xfrm>
          <a:prstGeom prst="rect">
            <a:avLst/>
          </a:prstGeom>
          <a:ln cap="flat">
            <a:noFill/>
            <a:prstDash val="dash"/>
          </a:ln>
        </p:spPr>
        <p:txBody>
          <a:bodyPr/>
          <a:lstStyle/>
          <a:p>
            <a:r>
              <a:rPr lang="en-US" sz="3200" dirty="0"/>
              <a:t>Sustain the U.S. Nuclear Deterrent</a:t>
            </a:r>
          </a:p>
        </p:txBody>
      </p:sp>
      <p:sp>
        <p:nvSpPr>
          <p:cNvPr id="27653" name="Text Box 11"/>
          <p:cNvSpPr txBox="1">
            <a:spLocks noChangeArrowheads="1"/>
          </p:cNvSpPr>
          <p:nvPr/>
        </p:nvSpPr>
        <p:spPr bwMode="auto">
          <a:xfrm>
            <a:off x="803275" y="4725988"/>
            <a:ext cx="184150" cy="457200"/>
          </a:xfrm>
          <a:prstGeom prst="rect">
            <a:avLst/>
          </a:prstGeom>
          <a:noFill/>
          <a:ln w="9525">
            <a:noFill/>
            <a:miter lim="800000"/>
            <a:headEnd/>
            <a:tailEnd/>
          </a:ln>
        </p:spPr>
        <p:txBody>
          <a:bodyPr wrap="none">
            <a:spAutoFit/>
          </a:bodyPr>
          <a:lstStyle/>
          <a:p>
            <a:endParaRPr lang="en-US" sz="2400" baseline="0"/>
          </a:p>
        </p:txBody>
      </p:sp>
      <p:sp>
        <p:nvSpPr>
          <p:cNvPr id="27656" name="Text Box 12"/>
          <p:cNvSpPr txBox="1">
            <a:spLocks noChangeArrowheads="1"/>
          </p:cNvSpPr>
          <p:nvPr/>
        </p:nvSpPr>
        <p:spPr bwMode="auto">
          <a:xfrm>
            <a:off x="2625725" y="939800"/>
            <a:ext cx="184731" cy="369332"/>
          </a:xfrm>
          <a:prstGeom prst="rect">
            <a:avLst/>
          </a:prstGeom>
          <a:noFill/>
          <a:ln w="9525">
            <a:noFill/>
            <a:miter lim="800000"/>
            <a:headEnd/>
            <a:tailEnd/>
          </a:ln>
        </p:spPr>
        <p:txBody>
          <a:bodyPr wrap="none">
            <a:spAutoFit/>
          </a:bodyPr>
          <a:lstStyle/>
          <a:p>
            <a:endParaRPr lang="en-US"/>
          </a:p>
        </p:txBody>
      </p:sp>
      <p:grpSp>
        <p:nvGrpSpPr>
          <p:cNvPr id="3" name="Group 2"/>
          <p:cNvGrpSpPr/>
          <p:nvPr/>
        </p:nvGrpSpPr>
        <p:grpSpPr>
          <a:xfrm>
            <a:off x="4114800" y="3893142"/>
            <a:ext cx="4637993" cy="2266310"/>
            <a:chOff x="157286" y="2083493"/>
            <a:chExt cx="4637993" cy="2266310"/>
          </a:xfrm>
        </p:grpSpPr>
        <p:pic>
          <p:nvPicPr>
            <p:cNvPr id="27680" name="Picture 3" descr="007013509_released"/>
            <p:cNvPicPr>
              <a:picLocks noChangeAspect="1" noChangeArrowheads="1"/>
            </p:cNvPicPr>
            <p:nvPr/>
          </p:nvPicPr>
          <p:blipFill>
            <a:blip r:embed="rId3" cstate="print"/>
            <a:srcRect/>
            <a:stretch>
              <a:fillRect/>
            </a:stretch>
          </p:blipFill>
          <p:spPr bwMode="auto">
            <a:xfrm>
              <a:off x="157286" y="2083493"/>
              <a:ext cx="3253457" cy="1937052"/>
            </a:xfrm>
            <a:prstGeom prst="roundRect">
              <a:avLst>
                <a:gd name="adj" fmla="val 8594"/>
              </a:avLst>
            </a:prstGeom>
            <a:solidFill>
              <a:srgbClr val="FFFFFF">
                <a:shade val="85000"/>
              </a:srgbClr>
            </a:solidFill>
            <a:ln>
              <a:noFill/>
            </a:ln>
            <a:effectLst/>
          </p:spPr>
        </p:pic>
        <p:sp>
          <p:nvSpPr>
            <p:cNvPr id="27681" name="Text Box 23"/>
            <p:cNvSpPr txBox="1">
              <a:spLocks noChangeArrowheads="1"/>
            </p:cNvSpPr>
            <p:nvPr/>
          </p:nvSpPr>
          <p:spPr bwMode="auto">
            <a:xfrm>
              <a:off x="1300286" y="4042026"/>
              <a:ext cx="2659063" cy="307777"/>
            </a:xfrm>
            <a:prstGeom prst="rect">
              <a:avLst/>
            </a:prstGeom>
            <a:noFill/>
            <a:ln w="9525">
              <a:noFill/>
              <a:miter lim="800000"/>
              <a:headEnd/>
              <a:tailEnd/>
            </a:ln>
          </p:spPr>
          <p:txBody>
            <a:bodyPr>
              <a:spAutoFit/>
            </a:bodyPr>
            <a:lstStyle/>
            <a:p>
              <a:pPr algn="ctr">
                <a:spcBef>
                  <a:spcPct val="50000"/>
                </a:spcBef>
              </a:pPr>
              <a:r>
                <a:rPr lang="en-US" sz="1400" b="1" baseline="0" dirty="0">
                  <a:solidFill>
                    <a:srgbClr val="555759"/>
                  </a:solidFill>
                </a:rPr>
                <a:t>Refurbishing</a:t>
              </a:r>
              <a:r>
                <a:rPr lang="en-US" sz="1400" b="1" dirty="0">
                  <a:solidFill>
                    <a:srgbClr val="555759"/>
                  </a:solidFill>
                </a:rPr>
                <a:t> Weapons</a:t>
              </a:r>
              <a:endParaRPr lang="en-US" sz="1400" b="1" baseline="0" dirty="0">
                <a:solidFill>
                  <a:srgbClr val="555759"/>
                </a:solidFill>
              </a:endParaRPr>
            </a:p>
          </p:txBody>
        </p:sp>
        <p:pic>
          <p:nvPicPr>
            <p:cNvPr id="27677" name="Picture 5" descr="Trident-D5b"/>
            <p:cNvPicPr>
              <a:picLocks noChangeAspect="1" noChangeArrowheads="1"/>
            </p:cNvPicPr>
            <p:nvPr/>
          </p:nvPicPr>
          <p:blipFill>
            <a:blip r:embed="rId4" cstate="print"/>
            <a:srcRect/>
            <a:stretch>
              <a:fillRect/>
            </a:stretch>
          </p:blipFill>
          <p:spPr bwMode="auto">
            <a:xfrm>
              <a:off x="3523314" y="2083493"/>
              <a:ext cx="1271965" cy="1934485"/>
            </a:xfrm>
            <a:prstGeom prst="roundRect">
              <a:avLst>
                <a:gd name="adj" fmla="val 8594"/>
              </a:avLst>
            </a:prstGeom>
            <a:solidFill>
              <a:srgbClr val="FFFFFF">
                <a:shade val="85000"/>
              </a:srgbClr>
            </a:solidFill>
            <a:ln>
              <a:noFill/>
            </a:ln>
            <a:effectLst/>
          </p:spPr>
        </p:pic>
      </p:grpSp>
      <p:grpSp>
        <p:nvGrpSpPr>
          <p:cNvPr id="4" name="Group 3"/>
          <p:cNvGrpSpPr/>
          <p:nvPr/>
        </p:nvGrpSpPr>
        <p:grpSpPr>
          <a:xfrm>
            <a:off x="292608" y="1290844"/>
            <a:ext cx="2351088" cy="2122168"/>
            <a:chOff x="292608" y="1290844"/>
            <a:chExt cx="2351088" cy="2122168"/>
          </a:xfrm>
        </p:grpSpPr>
        <p:pic>
          <p:nvPicPr>
            <p:cNvPr id="27674" name="Picture 10" descr="dans-scan">
              <a:hlinkClick r:id="rId5" action="ppaction://hlinksldjump"/>
            </p:cNvPr>
            <p:cNvPicPr>
              <a:picLocks noChangeAspect="1" noChangeArrowheads="1"/>
            </p:cNvPicPr>
            <p:nvPr/>
          </p:nvPicPr>
          <p:blipFill>
            <a:blip r:embed="rId6" cstate="print"/>
            <a:srcRect/>
            <a:stretch>
              <a:fillRect/>
            </a:stretch>
          </p:blipFill>
          <p:spPr bwMode="auto">
            <a:xfrm>
              <a:off x="292608" y="1290844"/>
              <a:ext cx="2351088" cy="1806575"/>
            </a:xfrm>
            <a:prstGeom prst="roundRect">
              <a:avLst>
                <a:gd name="adj" fmla="val 8594"/>
              </a:avLst>
            </a:prstGeom>
            <a:solidFill>
              <a:srgbClr val="FFFFFF">
                <a:shade val="85000"/>
              </a:srgbClr>
            </a:solidFill>
            <a:ln>
              <a:noFill/>
            </a:ln>
            <a:effectLst/>
          </p:spPr>
        </p:pic>
        <p:sp>
          <p:nvSpPr>
            <p:cNvPr id="27675" name="Text Box 27"/>
            <p:cNvSpPr txBox="1">
              <a:spLocks noChangeArrowheads="1"/>
            </p:cNvSpPr>
            <p:nvPr/>
          </p:nvSpPr>
          <p:spPr bwMode="auto">
            <a:xfrm>
              <a:off x="292608" y="3105235"/>
              <a:ext cx="2351088" cy="307777"/>
            </a:xfrm>
            <a:prstGeom prst="rect">
              <a:avLst/>
            </a:prstGeom>
            <a:noFill/>
            <a:ln w="9525">
              <a:noFill/>
              <a:miter lim="800000"/>
              <a:headEnd/>
              <a:tailEnd/>
            </a:ln>
          </p:spPr>
          <p:txBody>
            <a:bodyPr wrap="square">
              <a:spAutoFit/>
            </a:bodyPr>
            <a:lstStyle/>
            <a:p>
              <a:pPr algn="ctr">
                <a:spcBef>
                  <a:spcPct val="50000"/>
                </a:spcBef>
              </a:pPr>
              <a:r>
                <a:rPr lang="en-US" sz="1400" b="1" baseline="0" dirty="0">
                  <a:solidFill>
                    <a:srgbClr val="555759"/>
                  </a:solidFill>
                </a:rPr>
                <a:t>Disassembling</a:t>
              </a:r>
              <a:r>
                <a:rPr lang="en-US" sz="1400" b="1" dirty="0">
                  <a:solidFill>
                    <a:srgbClr val="555759"/>
                  </a:solidFill>
                </a:rPr>
                <a:t> Weapons </a:t>
              </a:r>
              <a:endParaRPr lang="en-US" sz="1400" b="1" baseline="0" dirty="0">
                <a:solidFill>
                  <a:srgbClr val="555759"/>
                </a:solidFill>
              </a:endParaRPr>
            </a:p>
          </p:txBody>
        </p:sp>
      </p:grpSp>
      <p:grpSp>
        <p:nvGrpSpPr>
          <p:cNvPr id="5" name="Group 41"/>
          <p:cNvGrpSpPr>
            <a:grpSpLocks/>
          </p:cNvGrpSpPr>
          <p:nvPr/>
        </p:nvGrpSpPr>
        <p:grpSpPr bwMode="auto">
          <a:xfrm>
            <a:off x="3191670" y="1309132"/>
            <a:ext cx="2420938" cy="2095501"/>
            <a:chOff x="388" y="2717"/>
            <a:chExt cx="1525" cy="1320"/>
          </a:xfrm>
        </p:grpSpPr>
        <p:pic>
          <p:nvPicPr>
            <p:cNvPr id="27671" name="Picture 4" descr="Phase_II_Photo"/>
            <p:cNvPicPr>
              <a:picLocks noChangeAspect="1" noChangeArrowheads="1"/>
            </p:cNvPicPr>
            <p:nvPr/>
          </p:nvPicPr>
          <p:blipFill>
            <a:blip r:embed="rId7" cstate="print"/>
            <a:srcRect t="22443" r="12062" b="11253"/>
            <a:stretch>
              <a:fillRect/>
            </a:stretch>
          </p:blipFill>
          <p:spPr bwMode="auto">
            <a:xfrm>
              <a:off x="393" y="2717"/>
              <a:ext cx="1520" cy="1126"/>
            </a:xfrm>
            <a:prstGeom prst="roundRect">
              <a:avLst>
                <a:gd name="adj" fmla="val 8594"/>
              </a:avLst>
            </a:prstGeom>
            <a:solidFill>
              <a:srgbClr val="FFFFFF">
                <a:shade val="85000"/>
              </a:srgbClr>
            </a:solidFill>
            <a:ln>
              <a:noFill/>
            </a:ln>
            <a:effectLst/>
          </p:spPr>
        </p:pic>
        <p:sp>
          <p:nvSpPr>
            <p:cNvPr id="27672" name="Text Box 28"/>
            <p:cNvSpPr txBox="1">
              <a:spLocks noChangeArrowheads="1"/>
            </p:cNvSpPr>
            <p:nvPr/>
          </p:nvSpPr>
          <p:spPr bwMode="auto">
            <a:xfrm>
              <a:off x="388" y="3843"/>
              <a:ext cx="1525" cy="194"/>
            </a:xfrm>
            <a:prstGeom prst="rect">
              <a:avLst/>
            </a:prstGeom>
            <a:noFill/>
            <a:ln w="9525">
              <a:noFill/>
              <a:miter lim="800000"/>
              <a:headEnd/>
              <a:tailEnd/>
            </a:ln>
          </p:spPr>
          <p:txBody>
            <a:bodyPr wrap="square">
              <a:spAutoFit/>
            </a:bodyPr>
            <a:lstStyle/>
            <a:p>
              <a:pPr algn="ctr">
                <a:spcBef>
                  <a:spcPct val="50000"/>
                </a:spcBef>
              </a:pPr>
              <a:r>
                <a:rPr lang="en-US" sz="1400" b="1" dirty="0">
                  <a:solidFill>
                    <a:srgbClr val="555759"/>
                  </a:solidFill>
                </a:rPr>
                <a:t>Evaluating Components</a:t>
              </a:r>
              <a:endParaRPr lang="en-US" sz="1400" b="1" baseline="0" dirty="0">
                <a:solidFill>
                  <a:srgbClr val="555759"/>
                </a:solidFill>
              </a:endParaRPr>
            </a:p>
          </p:txBody>
        </p:sp>
      </p:grpSp>
      <p:grpSp>
        <p:nvGrpSpPr>
          <p:cNvPr id="6" name="Group 42"/>
          <p:cNvGrpSpPr>
            <a:grpSpLocks/>
          </p:cNvGrpSpPr>
          <p:nvPr/>
        </p:nvGrpSpPr>
        <p:grpSpPr bwMode="auto">
          <a:xfrm>
            <a:off x="6160307" y="1308345"/>
            <a:ext cx="2689224" cy="2095498"/>
            <a:chOff x="1730" y="2647"/>
            <a:chExt cx="1694" cy="1320"/>
          </a:xfrm>
        </p:grpSpPr>
        <p:pic>
          <p:nvPicPr>
            <p:cNvPr id="27668" name="Picture 19" descr="manufacturing"/>
            <p:cNvPicPr>
              <a:picLocks noChangeAspect="1" noChangeArrowheads="1"/>
            </p:cNvPicPr>
            <p:nvPr/>
          </p:nvPicPr>
          <p:blipFill>
            <a:blip r:embed="rId8" cstate="print"/>
            <a:srcRect/>
            <a:stretch>
              <a:fillRect/>
            </a:stretch>
          </p:blipFill>
          <p:spPr bwMode="auto">
            <a:xfrm>
              <a:off x="1730" y="2647"/>
              <a:ext cx="1694" cy="1131"/>
            </a:xfrm>
            <a:prstGeom prst="roundRect">
              <a:avLst>
                <a:gd name="adj" fmla="val 8594"/>
              </a:avLst>
            </a:prstGeom>
            <a:solidFill>
              <a:srgbClr val="FFFFFF">
                <a:shade val="85000"/>
              </a:srgbClr>
            </a:solidFill>
            <a:ln>
              <a:noFill/>
            </a:ln>
            <a:effectLst/>
          </p:spPr>
        </p:pic>
        <p:sp>
          <p:nvSpPr>
            <p:cNvPr id="27669" name="Text Box 29"/>
            <p:cNvSpPr txBox="1">
              <a:spLocks noChangeArrowheads="1"/>
            </p:cNvSpPr>
            <p:nvPr/>
          </p:nvSpPr>
          <p:spPr bwMode="auto">
            <a:xfrm>
              <a:off x="1907" y="3773"/>
              <a:ext cx="1339" cy="194"/>
            </a:xfrm>
            <a:prstGeom prst="rect">
              <a:avLst/>
            </a:prstGeom>
            <a:noFill/>
            <a:ln w="9525">
              <a:noFill/>
              <a:miter lim="800000"/>
              <a:headEnd/>
              <a:tailEnd/>
            </a:ln>
          </p:spPr>
          <p:txBody>
            <a:bodyPr>
              <a:spAutoFit/>
            </a:bodyPr>
            <a:lstStyle/>
            <a:p>
              <a:pPr algn="ctr">
                <a:spcBef>
                  <a:spcPct val="50000"/>
                </a:spcBef>
              </a:pPr>
              <a:r>
                <a:rPr lang="en-US" sz="1400" b="1" baseline="0" dirty="0">
                  <a:solidFill>
                    <a:srgbClr val="555759"/>
                  </a:solidFill>
                </a:rPr>
                <a:t>Testing Hardware</a:t>
              </a:r>
            </a:p>
          </p:txBody>
        </p:sp>
      </p:grpSp>
      <p:grpSp>
        <p:nvGrpSpPr>
          <p:cNvPr id="7" name="Group 6"/>
          <p:cNvGrpSpPr/>
          <p:nvPr/>
        </p:nvGrpSpPr>
        <p:grpSpPr>
          <a:xfrm>
            <a:off x="287956" y="3882264"/>
            <a:ext cx="3212592" cy="2277188"/>
            <a:chOff x="2176652" y="4196519"/>
            <a:chExt cx="3212592" cy="2277188"/>
          </a:xfrm>
        </p:grpSpPr>
        <p:sp>
          <p:nvSpPr>
            <p:cNvPr id="27666" name="Text Box 30"/>
            <p:cNvSpPr txBox="1">
              <a:spLocks noChangeArrowheads="1"/>
            </p:cNvSpPr>
            <p:nvPr/>
          </p:nvSpPr>
          <p:spPr bwMode="auto">
            <a:xfrm>
              <a:off x="2176652" y="6165930"/>
              <a:ext cx="3212592" cy="307777"/>
            </a:xfrm>
            <a:prstGeom prst="rect">
              <a:avLst/>
            </a:prstGeom>
            <a:noFill/>
            <a:ln w="9525">
              <a:noFill/>
              <a:miter lim="800000"/>
              <a:headEnd/>
              <a:tailEnd/>
            </a:ln>
          </p:spPr>
          <p:txBody>
            <a:bodyPr wrap="square">
              <a:spAutoFit/>
            </a:bodyPr>
            <a:lstStyle/>
            <a:p>
              <a:pPr algn="ctr">
                <a:spcBef>
                  <a:spcPct val="50000"/>
                </a:spcBef>
              </a:pPr>
              <a:r>
                <a:rPr lang="en-US" sz="1400" b="1" baseline="0" dirty="0">
                  <a:solidFill>
                    <a:srgbClr val="555759"/>
                  </a:solidFill>
                </a:rPr>
                <a:t>Producing Life Cycle Components</a:t>
              </a:r>
            </a:p>
          </p:txBody>
        </p:sp>
        <p:pic>
          <p:nvPicPr>
            <p:cNvPr id="2" name="Picture 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302228" y="4196519"/>
              <a:ext cx="2956394" cy="1969411"/>
            </a:xfrm>
            <a:prstGeom prst="roundRect">
              <a:avLst>
                <a:gd name="adj" fmla="val 8594"/>
              </a:avLst>
            </a:prstGeom>
            <a:solidFill>
              <a:srgbClr val="FFFFFF">
                <a:shade val="85000"/>
              </a:srgbClr>
            </a:solidFill>
            <a:ln>
              <a:noFill/>
            </a:ln>
            <a:effectLst/>
          </p:spPr>
        </p:pic>
      </p:grpSp>
      <p:sp>
        <p:nvSpPr>
          <p:cNvPr id="22" name="Rectangle 4"/>
          <p:cNvSpPr>
            <a:spLocks noChangeArrowheads="1"/>
          </p:cNvSpPr>
          <p:nvPr/>
        </p:nvSpPr>
        <p:spPr bwMode="auto">
          <a:xfrm>
            <a:off x="895350" y="820916"/>
            <a:ext cx="8445500" cy="1066800"/>
          </a:xfrm>
          <a:prstGeom prst="rect">
            <a:avLst/>
          </a:prstGeom>
          <a:noFill/>
          <a:ln w="9525">
            <a:noFill/>
            <a:miter lim="800000"/>
            <a:headEnd/>
            <a:tailEnd/>
          </a:ln>
        </p:spPr>
        <p:txBody>
          <a:bodyPr/>
          <a:lstStyle/>
          <a:p>
            <a:pPr>
              <a:lnSpc>
                <a:spcPct val="90000"/>
              </a:lnSpc>
              <a:spcBef>
                <a:spcPct val="25000"/>
              </a:spcBef>
            </a:pPr>
            <a:r>
              <a:rPr lang="en-US" sz="2200" dirty="0"/>
              <a:t>Ens</a:t>
            </a:r>
            <a:r>
              <a:rPr lang="en-US" sz="2200" baseline="0" dirty="0"/>
              <a:t>uring a Safe, Secure, and Reliable Nuclear Deterrent</a:t>
            </a:r>
          </a:p>
        </p:txBody>
      </p:sp>
    </p:spTree>
    <p:extLst>
      <p:ext uri="{BB962C8B-B14F-4D97-AF65-F5344CB8AC3E}">
        <p14:creationId xmlns:p14="http://schemas.microsoft.com/office/powerpoint/2010/main" val="4226150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5" name="Rectangle 3"/>
          <p:cNvSpPr>
            <a:spLocks noChangeArrowheads="1"/>
          </p:cNvSpPr>
          <p:nvPr/>
        </p:nvSpPr>
        <p:spPr bwMode="auto">
          <a:xfrm>
            <a:off x="76200" y="66675"/>
            <a:ext cx="7924800" cy="914400"/>
          </a:xfrm>
          <a:prstGeom prst="rect">
            <a:avLst/>
          </a:prstGeom>
          <a:noFill/>
          <a:ln w="9525">
            <a:noFill/>
            <a:miter lim="800000"/>
            <a:headEnd/>
            <a:tailEnd/>
          </a:ln>
          <a:effectLst/>
        </p:spPr>
        <p:txBody>
          <a:bodyPr anchor="ctr"/>
          <a:lstStyle/>
          <a:p>
            <a:pPr algn="l">
              <a:lnSpc>
                <a:spcPct val="85000"/>
              </a:lnSpc>
            </a:pPr>
            <a:endParaRPr lang="en-US" b="1"/>
          </a:p>
        </p:txBody>
      </p:sp>
      <p:sp>
        <p:nvSpPr>
          <p:cNvPr id="1226757" name="Rectangle 5"/>
          <p:cNvSpPr>
            <a:spLocks noGrp="1" noChangeArrowheads="1"/>
          </p:cNvSpPr>
          <p:nvPr>
            <p:ph type="title"/>
          </p:nvPr>
        </p:nvSpPr>
        <p:spPr>
          <a:xfrm>
            <a:off x="1" y="0"/>
            <a:ext cx="9144000" cy="857250"/>
          </a:xfrm>
        </p:spPr>
        <p:txBody>
          <a:bodyPr/>
          <a:lstStyle/>
          <a:p>
            <a:r>
              <a:rPr lang="en-US" sz="3600" dirty="0">
                <a:solidFill>
                  <a:schemeClr val="bg1"/>
                </a:solidFill>
                <a:latin typeface="Calisto MT" pitchFamily="18" charset="0"/>
              </a:rPr>
              <a:t>Nuclear Technology &amp; Materials</a:t>
            </a:r>
          </a:p>
        </p:txBody>
      </p:sp>
      <p:pic>
        <p:nvPicPr>
          <p:cNvPr id="15" name="Picture 14" descr="IMG_922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6453" y="1203464"/>
            <a:ext cx="2454275" cy="2120900"/>
          </a:xfrm>
          <a:prstGeom prst="rect">
            <a:avLst/>
          </a:prstGeom>
          <a:noFill/>
          <a:ln w="19050">
            <a:solidFill>
              <a:schemeClr val="bg1"/>
            </a:solidFill>
            <a:round/>
            <a:headEnd/>
            <a:tailEnd/>
          </a:ln>
          <a:effectLst>
            <a:outerShdw blurRad="152400" dist="38100" dir="2700000">
              <a:srgbClr val="000000">
                <a:alpha val="91000"/>
              </a:srgbClr>
            </a:outerShdw>
          </a:effectLst>
        </p:spPr>
      </p:pic>
      <p:sp>
        <p:nvSpPr>
          <p:cNvPr id="18" name="Title 1"/>
          <p:cNvSpPr txBox="1">
            <a:spLocks/>
          </p:cNvSpPr>
          <p:nvPr/>
        </p:nvSpPr>
        <p:spPr bwMode="auto">
          <a:xfrm>
            <a:off x="186314" y="-371475"/>
            <a:ext cx="877137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r>
              <a:rPr lang="en-US" sz="3200" dirty="0"/>
              <a:t>Supply Enriched Uranium Fuel</a:t>
            </a:r>
          </a:p>
        </p:txBody>
      </p:sp>
      <p:pic>
        <p:nvPicPr>
          <p:cNvPr id="19" name="Picture 18" descr="565475 for PP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314" y="1205543"/>
            <a:ext cx="2789633" cy="4192833"/>
          </a:xfrm>
          <a:prstGeom prst="rect">
            <a:avLst/>
          </a:prstGeom>
        </p:spPr>
      </p:pic>
      <p:sp>
        <p:nvSpPr>
          <p:cNvPr id="21" name="Text Box 12"/>
          <p:cNvSpPr txBox="1">
            <a:spLocks noChangeArrowheads="1"/>
          </p:cNvSpPr>
          <p:nvPr/>
        </p:nvSpPr>
        <p:spPr bwMode="auto">
          <a:xfrm>
            <a:off x="76200" y="5464362"/>
            <a:ext cx="3119001" cy="523220"/>
          </a:xfrm>
          <a:prstGeom prst="rect">
            <a:avLst/>
          </a:prstGeom>
          <a:noFill/>
          <a:ln w="9525">
            <a:noFill/>
            <a:miter lim="800000"/>
            <a:headEnd/>
            <a:tailEnd/>
          </a:ln>
        </p:spPr>
        <p:txBody>
          <a:bodyPr wrap="square" anchor="ctr">
            <a:spAutoFit/>
          </a:bodyPr>
          <a:lstStyle/>
          <a:p>
            <a:pPr algn="ctr" defTabSz="457200" fontAlgn="auto">
              <a:spcBef>
                <a:spcPct val="50000"/>
              </a:spcBef>
              <a:spcAft>
                <a:spcPts val="0"/>
              </a:spcAft>
            </a:pPr>
            <a:r>
              <a:rPr lang="en-US" sz="1400" dirty="0">
                <a:solidFill>
                  <a:srgbClr val="000000"/>
                </a:solidFill>
                <a:latin typeface="Calibri"/>
              </a:rPr>
              <a:t>Producing High Density LEU Alloy Fuel for HEU Reactor Conversions</a:t>
            </a:r>
          </a:p>
        </p:txBody>
      </p:sp>
      <p:sp>
        <p:nvSpPr>
          <p:cNvPr id="22" name="Text Box 12"/>
          <p:cNvSpPr txBox="1">
            <a:spLocks noChangeArrowheads="1"/>
          </p:cNvSpPr>
          <p:nvPr/>
        </p:nvSpPr>
        <p:spPr bwMode="auto">
          <a:xfrm>
            <a:off x="3317707" y="3397617"/>
            <a:ext cx="2454275" cy="523220"/>
          </a:xfrm>
          <a:prstGeom prst="rect">
            <a:avLst/>
          </a:prstGeom>
          <a:noFill/>
          <a:ln w="9525">
            <a:noFill/>
            <a:miter lim="800000"/>
            <a:headEnd/>
            <a:tailEnd/>
          </a:ln>
        </p:spPr>
        <p:txBody>
          <a:bodyPr wrap="square" anchor="ctr">
            <a:spAutoFit/>
          </a:bodyPr>
          <a:lstStyle/>
          <a:p>
            <a:pPr algn="ctr" defTabSz="457200" fontAlgn="auto">
              <a:spcBef>
                <a:spcPct val="50000"/>
              </a:spcBef>
              <a:spcAft>
                <a:spcPts val="0"/>
              </a:spcAft>
            </a:pPr>
            <a:r>
              <a:rPr lang="en-US" sz="1400" dirty="0">
                <a:solidFill>
                  <a:srgbClr val="000000"/>
                </a:solidFill>
                <a:latin typeface="Calibri"/>
              </a:rPr>
              <a:t>Supplying LEU for Research Reactors</a:t>
            </a:r>
          </a:p>
        </p:txBody>
      </p:sp>
      <p:sp>
        <p:nvSpPr>
          <p:cNvPr id="24" name="Text Box 12"/>
          <p:cNvSpPr txBox="1">
            <a:spLocks noChangeArrowheads="1"/>
          </p:cNvSpPr>
          <p:nvPr/>
        </p:nvSpPr>
        <p:spPr bwMode="auto">
          <a:xfrm>
            <a:off x="6611232" y="3247750"/>
            <a:ext cx="1900825" cy="523220"/>
          </a:xfrm>
          <a:prstGeom prst="rect">
            <a:avLst/>
          </a:prstGeom>
          <a:noFill/>
          <a:ln w="9525">
            <a:noFill/>
            <a:miter lim="800000"/>
            <a:headEnd/>
            <a:tailEnd/>
          </a:ln>
        </p:spPr>
        <p:txBody>
          <a:bodyPr wrap="square" anchor="ctr">
            <a:spAutoFit/>
          </a:bodyPr>
          <a:lstStyle/>
          <a:p>
            <a:pPr algn="ctr" defTabSz="457200" fontAlgn="auto">
              <a:spcBef>
                <a:spcPct val="50000"/>
              </a:spcBef>
              <a:spcAft>
                <a:spcPts val="0"/>
              </a:spcAft>
            </a:pPr>
            <a:r>
              <a:rPr lang="en-US" sz="1400" dirty="0">
                <a:solidFill>
                  <a:srgbClr val="000000"/>
                </a:solidFill>
                <a:latin typeface="Calibri"/>
              </a:rPr>
              <a:t>Converting HEU Fueled Research Reactors</a:t>
            </a:r>
          </a:p>
        </p:txBody>
      </p:sp>
      <p:pic>
        <p:nvPicPr>
          <p:cNvPr id="25" name="Picture 4" descr="nav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92884" y="3898499"/>
            <a:ext cx="3886200" cy="2762845"/>
          </a:xfrm>
          <a:prstGeom prst="rect">
            <a:avLst/>
          </a:prstGeom>
          <a:noFill/>
          <a:ln w="38100" cap="sq">
            <a:noFill/>
            <a:miter lim="800000"/>
            <a:headEnd/>
            <a:tailEnd/>
          </a:ln>
        </p:spPr>
      </p:pic>
      <p:sp>
        <p:nvSpPr>
          <p:cNvPr id="26" name="Text Box 12"/>
          <p:cNvSpPr txBox="1">
            <a:spLocks noChangeArrowheads="1"/>
          </p:cNvSpPr>
          <p:nvPr/>
        </p:nvSpPr>
        <p:spPr bwMode="auto">
          <a:xfrm>
            <a:off x="5809818" y="4206189"/>
            <a:ext cx="2811671" cy="307777"/>
          </a:xfrm>
          <a:prstGeom prst="rect">
            <a:avLst/>
          </a:prstGeom>
          <a:noFill/>
          <a:ln w="9525">
            <a:noFill/>
            <a:miter lim="800000"/>
            <a:headEnd/>
            <a:tailEnd/>
          </a:ln>
        </p:spPr>
        <p:txBody>
          <a:bodyPr wrap="square" anchor="ctr">
            <a:spAutoFit/>
          </a:bodyPr>
          <a:lstStyle/>
          <a:p>
            <a:pPr algn="ctr" defTabSz="457200" fontAlgn="auto">
              <a:spcBef>
                <a:spcPct val="50000"/>
              </a:spcBef>
              <a:spcAft>
                <a:spcPts val="0"/>
              </a:spcAft>
            </a:pPr>
            <a:r>
              <a:rPr lang="en-US" sz="1400" dirty="0">
                <a:solidFill>
                  <a:srgbClr val="000000"/>
                </a:solidFill>
                <a:latin typeface="Calibri"/>
              </a:rPr>
              <a:t>Supplying HEU to the U.S. Navy</a:t>
            </a:r>
          </a:p>
        </p:txBody>
      </p:sp>
      <p:sp>
        <p:nvSpPr>
          <p:cNvPr id="17" name="Slide Number Placeholder 3"/>
          <p:cNvSpPr>
            <a:spLocks noGrp="1"/>
          </p:cNvSpPr>
          <p:nvPr>
            <p:ph type="sldNum" sz="quarter" idx="12"/>
          </p:nvPr>
        </p:nvSpPr>
        <p:spPr>
          <a:xfrm>
            <a:off x="8686800" y="6305550"/>
            <a:ext cx="457200" cy="365125"/>
          </a:xfrm>
        </p:spPr>
        <p:txBody>
          <a:bodyPr/>
          <a:lstStyle/>
          <a:p>
            <a:pPr>
              <a:defRPr/>
            </a:pPr>
            <a:fld id="{2CE61A14-1810-48E4-8E95-F6A74C1A9C7A}" type="slidenum">
              <a:rPr lang="en-US" smtClean="0"/>
              <a:pPr>
                <a:defRPr/>
              </a:pPr>
              <a:t>17</a:t>
            </a:fld>
            <a:endParaRPr lang="en-US" dirty="0"/>
          </a:p>
        </p:txBody>
      </p:sp>
      <p:pic>
        <p:nvPicPr>
          <p:cNvPr id="27" name="Picture 2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020727" y="1174941"/>
            <a:ext cx="2970873" cy="197531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7944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cover nuclear material world map-0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89307"/>
            <a:ext cx="9144000" cy="4619649"/>
          </a:xfrm>
          <a:prstGeom prst="rect">
            <a:avLst/>
          </a:prstGeom>
        </p:spPr>
      </p:pic>
      <p:sp>
        <p:nvSpPr>
          <p:cNvPr id="37" name="TextBox 14"/>
          <p:cNvSpPr txBox="1">
            <a:spLocks noChangeArrowheads="1"/>
          </p:cNvSpPr>
          <p:nvPr/>
        </p:nvSpPr>
        <p:spPr bwMode="auto">
          <a:xfrm>
            <a:off x="4805395" y="2259875"/>
            <a:ext cx="612796"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Poland</a:t>
            </a:r>
          </a:p>
        </p:txBody>
      </p:sp>
      <p:sp>
        <p:nvSpPr>
          <p:cNvPr id="2" name="Title 1"/>
          <p:cNvSpPr>
            <a:spLocks noGrp="1"/>
          </p:cNvSpPr>
          <p:nvPr>
            <p:ph type="title"/>
          </p:nvPr>
        </p:nvSpPr>
        <p:spPr/>
        <p:txBody>
          <a:bodyPr/>
          <a:lstStyle/>
          <a:p>
            <a:br>
              <a:rPr lang="en-US" sz="2800" dirty="0"/>
            </a:br>
            <a:r>
              <a:rPr lang="en-US" sz="3200" dirty="0"/>
              <a:t>Research </a:t>
            </a:r>
            <a:r>
              <a:rPr lang="en-US" sz="3200"/>
              <a:t>Reactors Supplied </a:t>
            </a:r>
            <a:r>
              <a:rPr lang="en-US" sz="3200" dirty="0"/>
              <a:t>from Y-12 </a:t>
            </a:r>
          </a:p>
        </p:txBody>
      </p:sp>
      <p:sp>
        <p:nvSpPr>
          <p:cNvPr id="21" name="TextBox 11"/>
          <p:cNvSpPr txBox="1">
            <a:spLocks noChangeArrowheads="1"/>
          </p:cNvSpPr>
          <p:nvPr/>
        </p:nvSpPr>
        <p:spPr bwMode="auto">
          <a:xfrm>
            <a:off x="1484270" y="2224555"/>
            <a:ext cx="659155" cy="276999"/>
          </a:xfrm>
          <a:prstGeom prst="rect">
            <a:avLst/>
          </a:prstGeom>
          <a:noFill/>
          <a:ln w="9525">
            <a:noFill/>
            <a:miter lim="800000"/>
            <a:headEnd/>
            <a:tailEnd/>
          </a:ln>
        </p:spPr>
        <p:txBody>
          <a:bodyPr wrap="none">
            <a:spAutoFit/>
          </a:bodyPr>
          <a:lstStyle/>
          <a:p>
            <a:pPr algn="r"/>
            <a:r>
              <a:rPr lang="en-US" sz="1200" baseline="0" dirty="0">
                <a:solidFill>
                  <a:schemeClr val="bg1"/>
                </a:solidFill>
              </a:rPr>
              <a:t>Canada</a:t>
            </a:r>
          </a:p>
        </p:txBody>
      </p:sp>
      <p:sp>
        <p:nvSpPr>
          <p:cNvPr id="22" name="TextBox 12"/>
          <p:cNvSpPr txBox="1">
            <a:spLocks noChangeArrowheads="1"/>
          </p:cNvSpPr>
          <p:nvPr/>
        </p:nvSpPr>
        <p:spPr bwMode="auto">
          <a:xfrm>
            <a:off x="1856974" y="4866602"/>
            <a:ext cx="494772"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Chile</a:t>
            </a:r>
          </a:p>
        </p:txBody>
      </p:sp>
      <p:sp>
        <p:nvSpPr>
          <p:cNvPr id="23" name="TextBox 14"/>
          <p:cNvSpPr txBox="1">
            <a:spLocks noChangeArrowheads="1"/>
          </p:cNvSpPr>
          <p:nvPr/>
        </p:nvSpPr>
        <p:spPr bwMode="auto">
          <a:xfrm>
            <a:off x="3531660" y="2629844"/>
            <a:ext cx="607859"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France</a:t>
            </a:r>
          </a:p>
        </p:txBody>
      </p:sp>
      <p:sp>
        <p:nvSpPr>
          <p:cNvPr id="24" name="TextBox 15"/>
          <p:cNvSpPr txBox="1">
            <a:spLocks noChangeArrowheads="1"/>
          </p:cNvSpPr>
          <p:nvPr/>
        </p:nvSpPr>
        <p:spPr bwMode="auto">
          <a:xfrm>
            <a:off x="4280419" y="3138672"/>
            <a:ext cx="534296"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Egypt</a:t>
            </a:r>
          </a:p>
        </p:txBody>
      </p:sp>
      <p:sp>
        <p:nvSpPr>
          <p:cNvPr id="25" name="TextBox 16"/>
          <p:cNvSpPr txBox="1">
            <a:spLocks noChangeArrowheads="1"/>
          </p:cNvSpPr>
          <p:nvPr/>
        </p:nvSpPr>
        <p:spPr bwMode="auto">
          <a:xfrm>
            <a:off x="6440459" y="2584056"/>
            <a:ext cx="937929" cy="276999"/>
          </a:xfrm>
          <a:prstGeom prst="rect">
            <a:avLst/>
          </a:prstGeom>
          <a:solidFill>
            <a:srgbClr val="DCE6F2">
              <a:alpha val="50000"/>
            </a:srgbClr>
          </a:solidFill>
          <a:ln w="9525">
            <a:noFill/>
            <a:miter lim="800000"/>
            <a:headEnd/>
            <a:tailEnd/>
          </a:ln>
        </p:spPr>
        <p:txBody>
          <a:bodyPr wrap="square">
            <a:spAutoFit/>
          </a:bodyPr>
          <a:lstStyle/>
          <a:p>
            <a:pPr>
              <a:lnSpc>
                <a:spcPts val="1400"/>
              </a:lnSpc>
            </a:pPr>
            <a:r>
              <a:rPr lang="en-US" sz="1200" baseline="0" dirty="0">
                <a:solidFill>
                  <a:schemeClr val="tx1">
                    <a:lumMod val="65000"/>
                    <a:lumOff val="35000"/>
                  </a:schemeClr>
                </a:solidFill>
              </a:rPr>
              <a:t>South Korea</a:t>
            </a:r>
          </a:p>
        </p:txBody>
      </p:sp>
      <p:sp>
        <p:nvSpPr>
          <p:cNvPr id="26" name="TextBox 11"/>
          <p:cNvSpPr txBox="1">
            <a:spLocks noChangeArrowheads="1"/>
          </p:cNvSpPr>
          <p:nvPr/>
        </p:nvSpPr>
        <p:spPr bwMode="auto">
          <a:xfrm>
            <a:off x="539521" y="2715695"/>
            <a:ext cx="696729" cy="405239"/>
          </a:xfrm>
          <a:prstGeom prst="rect">
            <a:avLst/>
          </a:prstGeom>
          <a:solidFill>
            <a:srgbClr val="DCE6F2">
              <a:alpha val="50000"/>
            </a:srgbClr>
          </a:solidFill>
          <a:ln w="9525">
            <a:noFill/>
            <a:miter lim="800000"/>
            <a:headEnd/>
            <a:tailEnd/>
          </a:ln>
        </p:spPr>
        <p:txBody>
          <a:bodyPr wrap="square">
            <a:spAutoFit/>
          </a:bodyPr>
          <a:lstStyle/>
          <a:p>
            <a:pPr algn="ctr">
              <a:lnSpc>
                <a:spcPts val="1200"/>
              </a:lnSpc>
            </a:pPr>
            <a:r>
              <a:rPr lang="en-US" sz="1200" baseline="0" dirty="0">
                <a:solidFill>
                  <a:schemeClr val="tx1">
                    <a:lumMod val="65000"/>
                    <a:lumOff val="35000"/>
                  </a:schemeClr>
                </a:solidFill>
              </a:rPr>
              <a:t>United States</a:t>
            </a:r>
          </a:p>
        </p:txBody>
      </p:sp>
      <p:sp>
        <p:nvSpPr>
          <p:cNvPr id="27" name="TextBox 13"/>
          <p:cNvSpPr txBox="1">
            <a:spLocks noChangeArrowheads="1"/>
          </p:cNvSpPr>
          <p:nvPr/>
        </p:nvSpPr>
        <p:spPr bwMode="auto">
          <a:xfrm>
            <a:off x="4237294" y="5219349"/>
            <a:ext cx="954107"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South Africa</a:t>
            </a:r>
          </a:p>
        </p:txBody>
      </p:sp>
      <p:sp>
        <p:nvSpPr>
          <p:cNvPr id="28" name="TextBox 14"/>
          <p:cNvSpPr txBox="1">
            <a:spLocks noChangeArrowheads="1"/>
          </p:cNvSpPr>
          <p:nvPr/>
        </p:nvSpPr>
        <p:spPr bwMode="auto">
          <a:xfrm>
            <a:off x="7295714" y="4681128"/>
            <a:ext cx="738002" cy="276999"/>
          </a:xfrm>
          <a:prstGeom prst="rect">
            <a:avLst/>
          </a:prstGeom>
          <a:noFill/>
          <a:ln w="9525">
            <a:noFill/>
            <a:miter lim="800000"/>
            <a:headEnd/>
            <a:tailEnd/>
          </a:ln>
        </p:spPr>
        <p:txBody>
          <a:bodyPr wrap="none">
            <a:spAutoFit/>
          </a:bodyPr>
          <a:lstStyle/>
          <a:p>
            <a:pPr algn="r"/>
            <a:r>
              <a:rPr lang="en-US" sz="1200" baseline="0" dirty="0">
                <a:solidFill>
                  <a:schemeClr val="bg1"/>
                </a:solidFill>
              </a:rPr>
              <a:t>Australia</a:t>
            </a:r>
          </a:p>
        </p:txBody>
      </p:sp>
      <p:sp>
        <p:nvSpPr>
          <p:cNvPr id="29" name="TextBox 15"/>
          <p:cNvSpPr txBox="1">
            <a:spLocks noChangeArrowheads="1"/>
          </p:cNvSpPr>
          <p:nvPr/>
        </p:nvSpPr>
        <p:spPr bwMode="auto">
          <a:xfrm>
            <a:off x="6175255" y="4171881"/>
            <a:ext cx="800219"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a:solidFill>
                  <a:schemeClr val="tx1">
                    <a:lumMod val="65000"/>
                    <a:lumOff val="35000"/>
                  </a:schemeClr>
                </a:solidFill>
              </a:rPr>
              <a:t>Indonesia</a:t>
            </a:r>
          </a:p>
        </p:txBody>
      </p:sp>
      <p:sp>
        <p:nvSpPr>
          <p:cNvPr id="30" name="TextBox 15"/>
          <p:cNvSpPr txBox="1">
            <a:spLocks noChangeArrowheads="1"/>
          </p:cNvSpPr>
          <p:nvPr/>
        </p:nvSpPr>
        <p:spPr bwMode="auto">
          <a:xfrm>
            <a:off x="7642206" y="2890231"/>
            <a:ext cx="542862"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Japan </a:t>
            </a:r>
          </a:p>
        </p:txBody>
      </p:sp>
      <p:sp>
        <p:nvSpPr>
          <p:cNvPr id="31" name="TextBox 14"/>
          <p:cNvSpPr txBox="1">
            <a:spLocks noChangeArrowheads="1"/>
          </p:cNvSpPr>
          <p:nvPr/>
        </p:nvSpPr>
        <p:spPr bwMode="auto">
          <a:xfrm>
            <a:off x="3841983" y="2130356"/>
            <a:ext cx="954107"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Netherlands</a:t>
            </a:r>
          </a:p>
        </p:txBody>
      </p:sp>
      <p:sp>
        <p:nvSpPr>
          <p:cNvPr id="32" name="TextBox 14"/>
          <p:cNvSpPr txBox="1">
            <a:spLocks noChangeArrowheads="1"/>
          </p:cNvSpPr>
          <p:nvPr/>
        </p:nvSpPr>
        <p:spPr bwMode="auto">
          <a:xfrm>
            <a:off x="4902578" y="2445556"/>
            <a:ext cx="830970" cy="276999"/>
          </a:xfrm>
          <a:prstGeom prst="rect">
            <a:avLst/>
          </a:prstGeom>
          <a:solidFill>
            <a:schemeClr val="accent1">
              <a:lumMod val="20000"/>
              <a:lumOff val="80000"/>
              <a:alpha val="50000"/>
            </a:schemeClr>
          </a:solidFill>
          <a:ln w="9525">
            <a:noFill/>
            <a:miter lim="800000"/>
            <a:headEnd/>
            <a:tailEnd/>
          </a:ln>
        </p:spPr>
        <p:txBody>
          <a:bodyPr wrap="square" lIns="0">
            <a:spAutoFit/>
          </a:bodyPr>
          <a:lstStyle/>
          <a:p>
            <a:pPr algn="r"/>
            <a:r>
              <a:rPr lang="en-US" sz="1200" baseline="0" dirty="0">
                <a:solidFill>
                  <a:schemeClr val="tx1">
                    <a:lumMod val="65000"/>
                    <a:lumOff val="35000"/>
                  </a:schemeClr>
                </a:solidFill>
              </a:rPr>
              <a:t>Romania</a:t>
            </a:r>
          </a:p>
        </p:txBody>
      </p:sp>
      <p:sp>
        <p:nvSpPr>
          <p:cNvPr id="33" name="TextBox 14"/>
          <p:cNvSpPr txBox="1">
            <a:spLocks noChangeArrowheads="1"/>
          </p:cNvSpPr>
          <p:nvPr/>
        </p:nvSpPr>
        <p:spPr bwMode="auto">
          <a:xfrm>
            <a:off x="3391534" y="2333050"/>
            <a:ext cx="691791"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Belgium</a:t>
            </a:r>
          </a:p>
        </p:txBody>
      </p:sp>
      <p:sp>
        <p:nvSpPr>
          <p:cNvPr id="34" name="TextBox 13"/>
          <p:cNvSpPr txBox="1">
            <a:spLocks noChangeArrowheads="1"/>
          </p:cNvSpPr>
          <p:nvPr/>
        </p:nvSpPr>
        <p:spPr bwMode="auto">
          <a:xfrm>
            <a:off x="2794037" y="5229164"/>
            <a:ext cx="800219"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Argentina </a:t>
            </a:r>
          </a:p>
        </p:txBody>
      </p:sp>
      <p:pic>
        <p:nvPicPr>
          <p:cNvPr id="35" name="Picture 34" descr="Y-12 White Logo Arrow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3443" y="2792037"/>
            <a:ext cx="397418" cy="397418"/>
          </a:xfrm>
          <a:prstGeom prst="rect">
            <a:avLst/>
          </a:prstGeom>
        </p:spPr>
      </p:pic>
      <p:sp>
        <p:nvSpPr>
          <p:cNvPr id="36" name="TextBox 14"/>
          <p:cNvSpPr txBox="1">
            <a:spLocks noChangeArrowheads="1"/>
          </p:cNvSpPr>
          <p:nvPr/>
        </p:nvSpPr>
        <p:spPr bwMode="auto">
          <a:xfrm>
            <a:off x="4766353" y="2086996"/>
            <a:ext cx="755656" cy="276999"/>
          </a:xfrm>
          <a:prstGeom prst="rect">
            <a:avLst/>
          </a:prstGeom>
          <a:solidFill>
            <a:srgbClr val="DCE6F2">
              <a:alpha val="50000"/>
            </a:srgbClr>
          </a:solidFill>
          <a:ln w="9525">
            <a:noFill/>
            <a:miter lim="800000"/>
            <a:headEnd/>
            <a:tailEnd/>
          </a:ln>
        </p:spPr>
        <p:txBody>
          <a:bodyPr wrap="none">
            <a:spAutoFit/>
          </a:bodyPr>
          <a:lstStyle/>
          <a:p>
            <a:pPr algn="r"/>
            <a:r>
              <a:rPr lang="en-US" sz="1200" baseline="0" dirty="0">
                <a:solidFill>
                  <a:schemeClr val="tx1">
                    <a:lumMod val="65000"/>
                    <a:lumOff val="35000"/>
                  </a:schemeClr>
                </a:solidFill>
              </a:rPr>
              <a:t>Germany</a:t>
            </a:r>
          </a:p>
        </p:txBody>
      </p:sp>
      <p:sp>
        <p:nvSpPr>
          <p:cNvPr id="38" name="Slide Number Placeholder 3"/>
          <p:cNvSpPr>
            <a:spLocks noGrp="1"/>
          </p:cNvSpPr>
          <p:nvPr>
            <p:ph type="sldNum" sz="quarter" idx="12"/>
          </p:nvPr>
        </p:nvSpPr>
        <p:spPr>
          <a:xfrm>
            <a:off x="8686800" y="6305550"/>
            <a:ext cx="457200" cy="365125"/>
          </a:xfrm>
        </p:spPr>
        <p:txBody>
          <a:bodyPr/>
          <a:lstStyle/>
          <a:p>
            <a:pPr>
              <a:defRPr/>
            </a:pPr>
            <a:fld id="{2CE61A14-1810-48E4-8E95-F6A74C1A9C7A}" type="slidenum">
              <a:rPr lang="en-US" smtClean="0"/>
              <a:pPr>
                <a:defRPr/>
              </a:pPr>
              <a:t>18</a:t>
            </a:fld>
            <a:endParaRPr lang="en-US" dirty="0"/>
          </a:p>
        </p:txBody>
      </p:sp>
    </p:spTree>
    <p:extLst>
      <p:ext uri="{BB962C8B-B14F-4D97-AF65-F5344CB8AC3E}">
        <p14:creationId xmlns:p14="http://schemas.microsoft.com/office/powerpoint/2010/main" val="493386445"/>
      </p:ext>
    </p:extLst>
  </p:cSld>
  <p:clrMapOvr>
    <a:masterClrMapping/>
  </p:clrMapOvr>
  <mc:AlternateContent xmlns:mc="http://schemas.openxmlformats.org/markup-compatibility/2006" xmlns:p14="http://schemas.microsoft.com/office/powerpoint/2010/main">
    <mc:Choice Requires="p14">
      <p:transition p14:dur="10" advClick="0">
        <p:randomBar dir="vert"/>
      </p:transition>
    </mc:Choice>
    <mc:Fallback xmlns="">
      <p:transition advClick="0">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625"/>
            <a:ext cx="8534400" cy="593725"/>
          </a:xfrm>
        </p:spPr>
        <p:txBody>
          <a:bodyPr/>
          <a:lstStyle/>
          <a:p>
            <a:br>
              <a:rPr lang="en-US" sz="2800" dirty="0"/>
            </a:br>
            <a:br>
              <a:rPr lang="en-US" sz="2800" dirty="0"/>
            </a:br>
            <a:r>
              <a:rPr lang="en-US" sz="3200" dirty="0"/>
              <a:t>Reduce the Global Nuclear Threat</a:t>
            </a:r>
          </a:p>
        </p:txBody>
      </p:sp>
      <p:sp>
        <p:nvSpPr>
          <p:cNvPr id="3" name="Content Placeholder 2"/>
          <p:cNvSpPr>
            <a:spLocks noGrp="1"/>
          </p:cNvSpPr>
          <p:nvPr>
            <p:ph idx="1"/>
          </p:nvPr>
        </p:nvSpPr>
        <p:spPr>
          <a:xfrm>
            <a:off x="635876" y="856683"/>
            <a:ext cx="8050924" cy="4311073"/>
          </a:xfrm>
        </p:spPr>
        <p:txBody>
          <a:bodyPr/>
          <a:lstStyle/>
          <a:p>
            <a:r>
              <a:rPr lang="en-US" sz="2400" dirty="0">
                <a:solidFill>
                  <a:schemeClr val="tx2"/>
                </a:solidFill>
              </a:rPr>
              <a:t>Detect uranium and the proliferation of weapons of mass destruction</a:t>
            </a:r>
          </a:p>
          <a:p>
            <a:r>
              <a:rPr lang="en-US" sz="2400" dirty="0">
                <a:solidFill>
                  <a:schemeClr val="tx2"/>
                </a:solidFill>
              </a:rPr>
              <a:t>Secure nuclear materials globally</a:t>
            </a:r>
          </a:p>
          <a:p>
            <a:r>
              <a:rPr lang="en-US" sz="2400" dirty="0">
                <a:solidFill>
                  <a:schemeClr val="tx2"/>
                </a:solidFill>
              </a:rPr>
              <a:t>Train and test security forces and systems</a:t>
            </a:r>
          </a:p>
        </p:txBody>
      </p:sp>
      <p:pic>
        <p:nvPicPr>
          <p:cNvPr id="17" name="Picture 11" descr="rad devic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01872" y="3164845"/>
            <a:ext cx="1915160" cy="2737185"/>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3">
            <a:schemeClr val="lt1"/>
          </a:lnRef>
          <a:fillRef idx="1">
            <a:schemeClr val="accent5"/>
          </a:fillRef>
          <a:effectRef idx="1">
            <a:schemeClr val="accent5"/>
          </a:effectRef>
          <a:fontRef idx="minor">
            <a:schemeClr val="lt1"/>
          </a:fontRef>
        </p:style>
      </p:pic>
      <p:sp>
        <p:nvSpPr>
          <p:cNvPr id="18" name="Text Box 12"/>
          <p:cNvSpPr txBox="1">
            <a:spLocks noChangeArrowheads="1"/>
          </p:cNvSpPr>
          <p:nvPr/>
        </p:nvSpPr>
        <p:spPr bwMode="auto">
          <a:xfrm>
            <a:off x="4933810" y="6229769"/>
            <a:ext cx="2408487" cy="276999"/>
          </a:xfrm>
          <a:prstGeom prst="rect">
            <a:avLst/>
          </a:prstGeom>
          <a:noFill/>
          <a:ln w="9525">
            <a:noFill/>
            <a:miter lim="800000"/>
            <a:headEnd/>
            <a:tailEnd/>
          </a:ln>
        </p:spPr>
        <p:txBody>
          <a:bodyPr wrap="square" anchor="ctr">
            <a:spAutoFit/>
          </a:bodyPr>
          <a:lstStyle/>
          <a:p>
            <a:pPr algn="ctr" defTabSz="457200" fontAlgn="auto">
              <a:spcBef>
                <a:spcPct val="50000"/>
              </a:spcBef>
              <a:spcAft>
                <a:spcPts val="0"/>
              </a:spcAft>
            </a:pPr>
            <a:r>
              <a:rPr lang="en-US" sz="1200" dirty="0">
                <a:solidFill>
                  <a:srgbClr val="000000"/>
                </a:solidFill>
                <a:latin typeface="Calibri"/>
              </a:rPr>
              <a:t>HEU being returned from Mexico</a:t>
            </a:r>
          </a:p>
        </p:txBody>
      </p:sp>
      <p:sp>
        <p:nvSpPr>
          <p:cNvPr id="21" name="Text Box 12"/>
          <p:cNvSpPr txBox="1">
            <a:spLocks noChangeArrowheads="1"/>
          </p:cNvSpPr>
          <p:nvPr/>
        </p:nvSpPr>
        <p:spPr bwMode="auto">
          <a:xfrm>
            <a:off x="1216207" y="6175760"/>
            <a:ext cx="1900825" cy="415498"/>
          </a:xfrm>
          <a:prstGeom prst="rect">
            <a:avLst/>
          </a:prstGeom>
          <a:noFill/>
          <a:ln w="9525">
            <a:noFill/>
            <a:miter lim="800000"/>
            <a:headEnd/>
            <a:tailEnd/>
          </a:ln>
        </p:spPr>
        <p:txBody>
          <a:bodyPr wrap="square" bIns="0" anchor="ctr">
            <a:spAutoFit/>
          </a:bodyPr>
          <a:lstStyle/>
          <a:p>
            <a:pPr algn="ctr" defTabSz="457200" fontAlgn="auto">
              <a:spcBef>
                <a:spcPts val="0"/>
              </a:spcBef>
              <a:spcAft>
                <a:spcPts val="0"/>
              </a:spcAft>
            </a:pPr>
            <a:r>
              <a:rPr lang="en-US" sz="1200" dirty="0">
                <a:solidFill>
                  <a:srgbClr val="000000"/>
                </a:solidFill>
                <a:latin typeface="Calibri"/>
              </a:rPr>
              <a:t>Radiological Signature</a:t>
            </a:r>
          </a:p>
          <a:p>
            <a:pPr algn="ctr" defTabSz="457200" fontAlgn="auto">
              <a:spcBef>
                <a:spcPts val="0"/>
              </a:spcBef>
              <a:spcAft>
                <a:spcPts val="0"/>
              </a:spcAft>
            </a:pPr>
            <a:r>
              <a:rPr lang="en-US" sz="1200" dirty="0">
                <a:solidFill>
                  <a:srgbClr val="000000"/>
                </a:solidFill>
                <a:latin typeface="Calibri"/>
              </a:rPr>
              <a:t>Training Device</a:t>
            </a:r>
          </a:p>
        </p:txBody>
      </p:sp>
      <p:sp>
        <p:nvSpPr>
          <p:cNvPr id="10" name="Slide Number Placeholder 3"/>
          <p:cNvSpPr>
            <a:spLocks noGrp="1"/>
          </p:cNvSpPr>
          <p:nvPr>
            <p:ph type="sldNum" sz="quarter" idx="12"/>
          </p:nvPr>
        </p:nvSpPr>
        <p:spPr>
          <a:xfrm>
            <a:off x="8686800" y="6305550"/>
            <a:ext cx="457200" cy="365125"/>
          </a:xfrm>
        </p:spPr>
        <p:txBody>
          <a:bodyPr/>
          <a:lstStyle/>
          <a:p>
            <a:pPr>
              <a:defRPr/>
            </a:pPr>
            <a:fld id="{2CE61A14-1810-48E4-8E95-F6A74C1A9C7A}" type="slidenum">
              <a:rPr lang="en-US" smtClean="0"/>
              <a:pPr>
                <a:defRPr/>
              </a:pPr>
              <a:t>19</a:t>
            </a:fld>
            <a:endParaRPr lang="en-US" dirty="0"/>
          </a:p>
        </p:txBody>
      </p:sp>
      <p:pic>
        <p:nvPicPr>
          <p:cNvPr id="11" name="Picture 10"/>
          <p:cNvPicPr>
            <a:picLocks noChangeAspect="1"/>
          </p:cNvPicPr>
          <p:nvPr/>
        </p:nvPicPr>
        <p:blipFill>
          <a:blip r:embed="rId4"/>
          <a:stretch>
            <a:fillRect/>
          </a:stretch>
        </p:blipFill>
        <p:spPr>
          <a:xfrm>
            <a:off x="3886200" y="2837108"/>
            <a:ext cx="4503708" cy="33926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16911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5715000"/>
          </a:xfrm>
        </p:spPr>
        <p:txBody>
          <a:bodyPr/>
          <a:lstStyle/>
          <a:p>
            <a:pPr marL="0" indent="0" algn="ctr">
              <a:buNone/>
            </a:pPr>
            <a:r>
              <a:rPr lang="en-US" sz="6600" b="1" dirty="0">
                <a:solidFill>
                  <a:srgbClr val="FFC000"/>
                </a:solidFill>
              </a:rPr>
              <a:t>Go VOLS!</a:t>
            </a:r>
          </a:p>
          <a:p>
            <a:pPr marL="0" indent="0" algn="ctr">
              <a:buNone/>
            </a:pPr>
            <a:endParaRPr lang="en-US" sz="6600" dirty="0"/>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2</a:t>
            </a:fld>
            <a:endParaRPr lang="en-US" dirty="0"/>
          </a:p>
        </p:txBody>
      </p:sp>
      <p:pic>
        <p:nvPicPr>
          <p:cNvPr id="2" name="Picture 1"/>
          <p:cNvPicPr>
            <a:picLocks noChangeAspect="1"/>
          </p:cNvPicPr>
          <p:nvPr/>
        </p:nvPicPr>
        <p:blipFill>
          <a:blip r:embed="rId3"/>
          <a:stretch>
            <a:fillRect/>
          </a:stretch>
        </p:blipFill>
        <p:spPr>
          <a:xfrm>
            <a:off x="2286000" y="1524000"/>
            <a:ext cx="4572000" cy="4572000"/>
          </a:xfrm>
          <a:prstGeom prst="rect">
            <a:avLst/>
          </a:prstGeom>
        </p:spPr>
      </p:pic>
    </p:spTree>
    <p:extLst>
      <p:ext uri="{BB962C8B-B14F-4D97-AF65-F5344CB8AC3E}">
        <p14:creationId xmlns:p14="http://schemas.microsoft.com/office/powerpoint/2010/main" val="1782602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7199" y="51815"/>
            <a:ext cx="8534400" cy="593725"/>
          </a:xfrm>
        </p:spPr>
        <p:txBody>
          <a:bodyPr/>
          <a:lstStyle/>
          <a:p>
            <a:pPr>
              <a:lnSpc>
                <a:spcPct val="80000"/>
              </a:lnSpc>
            </a:pPr>
            <a:r>
              <a:rPr lang="en-US" dirty="0"/>
              <a:t>Reduce Nuclear Threats: Develop Detection Capabilities</a:t>
            </a:r>
          </a:p>
        </p:txBody>
      </p:sp>
      <p:sp>
        <p:nvSpPr>
          <p:cNvPr id="15364" name="TextBox 3"/>
          <p:cNvSpPr txBox="1">
            <a:spLocks noChangeArrowheads="1"/>
          </p:cNvSpPr>
          <p:nvPr/>
        </p:nvSpPr>
        <p:spPr bwMode="auto">
          <a:xfrm>
            <a:off x="197199" y="860010"/>
            <a:ext cx="5266529" cy="2308324"/>
          </a:xfrm>
          <a:prstGeom prst="rect">
            <a:avLst/>
          </a:prstGeom>
          <a:noFill/>
          <a:ln w="9525">
            <a:noFill/>
            <a:miter lim="800000"/>
            <a:headEnd/>
            <a:tailEnd/>
          </a:ln>
        </p:spPr>
        <p:txBody>
          <a:bodyPr wrap="square">
            <a:spAutoFit/>
          </a:bodyPr>
          <a:lstStyle/>
          <a:p>
            <a:pPr algn="l"/>
            <a:r>
              <a:rPr lang="en-US" sz="2400" baseline="0" dirty="0">
                <a:solidFill>
                  <a:schemeClr val="tx2"/>
                </a:solidFill>
              </a:rPr>
              <a:t>Y-12’s Nuclear Detection and Sensor Testing Center (NDSTC) </a:t>
            </a:r>
            <a:r>
              <a:rPr lang="en-US" sz="2400" dirty="0">
                <a:solidFill>
                  <a:schemeClr val="tx2"/>
                </a:solidFill>
              </a:rPr>
              <a:t>allows </a:t>
            </a:r>
            <a:r>
              <a:rPr lang="en-US" sz="2400" baseline="0" dirty="0">
                <a:solidFill>
                  <a:schemeClr val="tx2"/>
                </a:solidFill>
              </a:rPr>
              <a:t>researchers to deploy and test instrumentation using uranium</a:t>
            </a:r>
            <a:r>
              <a:rPr lang="en-US" sz="2400" dirty="0">
                <a:solidFill>
                  <a:schemeClr val="tx2"/>
                </a:solidFill>
              </a:rPr>
              <a:t> in</a:t>
            </a:r>
            <a:r>
              <a:rPr lang="en-US" sz="2400" baseline="0" dirty="0">
                <a:solidFill>
                  <a:schemeClr val="tx2"/>
                </a:solidFill>
              </a:rPr>
              <a:t> a wide variety of forms and enrichment, including HEU</a:t>
            </a:r>
            <a:endParaRPr lang="en-US" sz="2400" dirty="0">
              <a:solidFill>
                <a:schemeClr val="tx2"/>
              </a:solidFill>
            </a:endParaRPr>
          </a:p>
        </p:txBody>
      </p:sp>
      <p:sp>
        <p:nvSpPr>
          <p:cNvPr id="11" name="Text Box 12"/>
          <p:cNvSpPr txBox="1">
            <a:spLocks noChangeArrowheads="1"/>
          </p:cNvSpPr>
          <p:nvPr/>
        </p:nvSpPr>
        <p:spPr bwMode="auto">
          <a:xfrm>
            <a:off x="4114800" y="5718010"/>
            <a:ext cx="1900825" cy="784830"/>
          </a:xfrm>
          <a:prstGeom prst="rect">
            <a:avLst/>
          </a:prstGeom>
          <a:noFill/>
          <a:ln w="9525">
            <a:noFill/>
            <a:miter lim="800000"/>
            <a:headEnd/>
            <a:tailEnd/>
          </a:ln>
        </p:spPr>
        <p:txBody>
          <a:bodyPr wrap="square" bIns="0" anchor="ctr">
            <a:spAutoFit/>
          </a:bodyPr>
          <a:lstStyle/>
          <a:p>
            <a:pPr defTabSz="457200" fontAlgn="auto">
              <a:spcBef>
                <a:spcPts val="0"/>
              </a:spcBef>
              <a:spcAft>
                <a:spcPts val="0"/>
              </a:spcAft>
            </a:pPr>
            <a:r>
              <a:rPr lang="en-US" sz="1600" dirty="0">
                <a:latin typeface="Arial" panose="020B0604020202020204" pitchFamily="34" charset="0"/>
                <a:cs typeface="Arial" panose="020B0604020202020204" pitchFamily="34" charset="0"/>
              </a:rPr>
              <a:t>University of Michigan NERS Measurements</a:t>
            </a:r>
          </a:p>
        </p:txBody>
      </p:sp>
      <p:sp>
        <p:nvSpPr>
          <p:cNvPr id="12" name="Text Box 12"/>
          <p:cNvSpPr txBox="1">
            <a:spLocks noChangeArrowheads="1"/>
          </p:cNvSpPr>
          <p:nvPr/>
        </p:nvSpPr>
        <p:spPr bwMode="auto">
          <a:xfrm>
            <a:off x="6705877" y="5466168"/>
            <a:ext cx="2133323" cy="784830"/>
          </a:xfrm>
          <a:prstGeom prst="rect">
            <a:avLst/>
          </a:prstGeom>
          <a:noFill/>
          <a:ln w="9525">
            <a:noFill/>
            <a:miter lim="800000"/>
            <a:headEnd/>
            <a:tailEnd/>
          </a:ln>
        </p:spPr>
        <p:txBody>
          <a:bodyPr wrap="square" bIns="0" anchor="ctr">
            <a:spAutoFit/>
          </a:bodyPr>
          <a:lstStyle/>
          <a:p>
            <a:pPr algn="r" defTabSz="457200" fontAlgn="auto">
              <a:spcBef>
                <a:spcPts val="0"/>
              </a:spcBef>
              <a:spcAft>
                <a:spcPts val="0"/>
              </a:spcAft>
            </a:pPr>
            <a:r>
              <a:rPr lang="en-US" sz="1600" dirty="0">
                <a:latin typeface="Arial" panose="020B0604020202020204" pitchFamily="34" charset="0"/>
                <a:cs typeface="Arial" panose="020B0604020202020204" pitchFamily="34" charset="0"/>
              </a:rPr>
              <a:t>Testing of Active Interrogation Nuclear Detection Equipment</a:t>
            </a:r>
          </a:p>
        </p:txBody>
      </p:sp>
      <p:pic>
        <p:nvPicPr>
          <p:cNvPr id="2" name="Picture 1"/>
          <p:cNvPicPr>
            <a:picLocks noChangeAspect="1"/>
          </p:cNvPicPr>
          <p:nvPr/>
        </p:nvPicPr>
        <p:blipFill>
          <a:blip r:embed="rId3"/>
          <a:stretch>
            <a:fillRect/>
          </a:stretch>
        </p:blipFill>
        <p:spPr>
          <a:xfrm>
            <a:off x="5526961" y="971975"/>
            <a:ext cx="3312239" cy="4419600"/>
          </a:xfrm>
          <a:prstGeom prst="roundRect">
            <a:avLst>
              <a:gd name="adj" fmla="val 8594"/>
            </a:avLst>
          </a:prstGeom>
          <a:solidFill>
            <a:srgbClr val="FFFFFF">
              <a:shade val="85000"/>
            </a:srgbClr>
          </a:solidFill>
          <a:ln>
            <a:noFill/>
          </a:ln>
          <a:effectLst/>
        </p:spPr>
      </p:pic>
      <p:pic>
        <p:nvPicPr>
          <p:cNvPr id="8" name="Content Placeholder 33"/>
          <p:cNvPicPr>
            <a:picLocks noChangeAspect="1"/>
          </p:cNvPicPr>
          <p:nvPr/>
        </p:nvPicPr>
        <p:blipFill>
          <a:blip r:embed="rId4"/>
          <a:stretch>
            <a:fillRect/>
          </a:stretch>
        </p:blipFill>
        <p:spPr>
          <a:xfrm>
            <a:off x="250564" y="3382804"/>
            <a:ext cx="3864236" cy="2572939"/>
          </a:xfrm>
          <a:prstGeom prst="rect">
            <a:avLst/>
          </a:prstGeom>
        </p:spPr>
      </p:pic>
    </p:spTree>
    <p:extLst>
      <p:ext uri="{BB962C8B-B14F-4D97-AF65-F5344CB8AC3E}">
        <p14:creationId xmlns:p14="http://schemas.microsoft.com/office/powerpoint/2010/main" val="823248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over nuclear material world map-01 cop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95354"/>
            <a:ext cx="9144000" cy="4619649"/>
          </a:xfrm>
          <a:prstGeom prst="rect">
            <a:avLst/>
          </a:prstGeom>
        </p:spPr>
      </p:pic>
      <p:sp>
        <p:nvSpPr>
          <p:cNvPr id="2" name="Title 1"/>
          <p:cNvSpPr>
            <a:spLocks noGrp="1"/>
          </p:cNvSpPr>
          <p:nvPr>
            <p:ph type="title"/>
          </p:nvPr>
        </p:nvSpPr>
        <p:spPr>
          <a:xfrm>
            <a:off x="304800" y="509493"/>
            <a:ext cx="8534400" cy="593725"/>
          </a:xfrm>
        </p:spPr>
        <p:txBody>
          <a:bodyPr/>
          <a:lstStyle/>
          <a:p>
            <a:br>
              <a:rPr lang="en-US" sz="2800" dirty="0"/>
            </a:br>
            <a:r>
              <a:rPr lang="en-US" sz="3200" dirty="0"/>
              <a:t>Reduce Nuclear Threats: Recover and Secure Nuclear Material</a:t>
            </a:r>
          </a:p>
        </p:txBody>
      </p:sp>
      <p:sp>
        <p:nvSpPr>
          <p:cNvPr id="5" name="TextBox 4"/>
          <p:cNvSpPr txBox="1"/>
          <p:nvPr/>
        </p:nvSpPr>
        <p:spPr>
          <a:xfrm>
            <a:off x="1126719" y="2103641"/>
            <a:ext cx="813569" cy="307777"/>
          </a:xfrm>
          <a:prstGeom prst="rect">
            <a:avLst/>
          </a:prstGeom>
          <a:noFill/>
        </p:spPr>
        <p:txBody>
          <a:bodyPr wrap="none" rtlCol="0">
            <a:spAutoFit/>
          </a:bodyPr>
          <a:lstStyle/>
          <a:p>
            <a:r>
              <a:rPr lang="en-US" sz="1400" dirty="0">
                <a:solidFill>
                  <a:schemeClr val="bg1"/>
                </a:solidFill>
              </a:rPr>
              <a:t>Canada</a:t>
            </a:r>
          </a:p>
        </p:txBody>
      </p:sp>
      <p:sp>
        <p:nvSpPr>
          <p:cNvPr id="6" name="TextBox 5"/>
          <p:cNvSpPr txBox="1"/>
          <p:nvPr/>
        </p:nvSpPr>
        <p:spPr>
          <a:xfrm>
            <a:off x="416821" y="3484359"/>
            <a:ext cx="753344" cy="307777"/>
          </a:xfrm>
          <a:prstGeom prst="rect">
            <a:avLst/>
          </a:prstGeom>
          <a:noFill/>
        </p:spPr>
        <p:txBody>
          <a:bodyPr wrap="none" rtlCol="0">
            <a:spAutoFit/>
          </a:bodyPr>
          <a:lstStyle/>
          <a:p>
            <a:r>
              <a:rPr lang="en-US" sz="1400" dirty="0">
                <a:solidFill>
                  <a:schemeClr val="tx1">
                    <a:lumMod val="50000"/>
                    <a:lumOff val="50000"/>
                  </a:schemeClr>
                </a:solidFill>
              </a:rPr>
              <a:t>Mexico</a:t>
            </a:r>
          </a:p>
        </p:txBody>
      </p:sp>
      <p:sp>
        <p:nvSpPr>
          <p:cNvPr id="7" name="TextBox 6"/>
          <p:cNvSpPr txBox="1"/>
          <p:nvPr/>
        </p:nvSpPr>
        <p:spPr>
          <a:xfrm>
            <a:off x="1622280" y="5088140"/>
            <a:ext cx="593795" cy="307777"/>
          </a:xfrm>
          <a:prstGeom prst="rect">
            <a:avLst/>
          </a:prstGeom>
          <a:noFill/>
        </p:spPr>
        <p:txBody>
          <a:bodyPr wrap="none" rtlCol="0">
            <a:spAutoFit/>
          </a:bodyPr>
          <a:lstStyle/>
          <a:p>
            <a:r>
              <a:rPr lang="en-US" sz="1400" dirty="0">
                <a:solidFill>
                  <a:schemeClr val="tx1">
                    <a:lumMod val="50000"/>
                    <a:lumOff val="50000"/>
                  </a:schemeClr>
                </a:solidFill>
              </a:rPr>
              <a:t>Chile</a:t>
            </a:r>
          </a:p>
        </p:txBody>
      </p:sp>
      <p:sp>
        <p:nvSpPr>
          <p:cNvPr id="8" name="TextBox 7"/>
          <p:cNvSpPr txBox="1"/>
          <p:nvPr/>
        </p:nvSpPr>
        <p:spPr>
          <a:xfrm>
            <a:off x="2540000" y="5470769"/>
            <a:ext cx="953218" cy="307777"/>
          </a:xfrm>
          <a:prstGeom prst="rect">
            <a:avLst/>
          </a:prstGeom>
          <a:noFill/>
        </p:spPr>
        <p:txBody>
          <a:bodyPr wrap="none" rtlCol="0">
            <a:spAutoFit/>
          </a:bodyPr>
          <a:lstStyle/>
          <a:p>
            <a:r>
              <a:rPr lang="en-US" sz="1400" dirty="0">
                <a:solidFill>
                  <a:schemeClr val="tx1">
                    <a:lumMod val="50000"/>
                    <a:lumOff val="50000"/>
                  </a:schemeClr>
                </a:solidFill>
              </a:rPr>
              <a:t>Argentina</a:t>
            </a:r>
          </a:p>
        </p:txBody>
      </p:sp>
      <p:sp>
        <p:nvSpPr>
          <p:cNvPr id="9" name="TextBox 8"/>
          <p:cNvSpPr txBox="1"/>
          <p:nvPr/>
        </p:nvSpPr>
        <p:spPr>
          <a:xfrm>
            <a:off x="3217335" y="2155742"/>
            <a:ext cx="911794" cy="444224"/>
          </a:xfrm>
          <a:prstGeom prst="rect">
            <a:avLst/>
          </a:prstGeom>
          <a:noFill/>
        </p:spPr>
        <p:txBody>
          <a:bodyPr wrap="square" rtlCol="0">
            <a:spAutoFit/>
          </a:bodyPr>
          <a:lstStyle/>
          <a:p>
            <a:pPr algn="ctr">
              <a:lnSpc>
                <a:spcPct val="80000"/>
              </a:lnSpc>
            </a:pPr>
            <a:r>
              <a:rPr lang="en-US" sz="1400" dirty="0">
                <a:solidFill>
                  <a:schemeClr val="tx1">
                    <a:lumMod val="50000"/>
                    <a:lumOff val="50000"/>
                  </a:schemeClr>
                </a:solidFill>
              </a:rPr>
              <a:t>Great Britain</a:t>
            </a:r>
          </a:p>
        </p:txBody>
      </p:sp>
      <p:sp>
        <p:nvSpPr>
          <p:cNvPr id="10" name="TextBox 9"/>
          <p:cNvSpPr txBox="1"/>
          <p:nvPr/>
        </p:nvSpPr>
        <p:spPr>
          <a:xfrm>
            <a:off x="3321538" y="2559537"/>
            <a:ext cx="911794" cy="289823"/>
          </a:xfrm>
          <a:prstGeom prst="rect">
            <a:avLst/>
          </a:prstGeom>
          <a:noFill/>
        </p:spPr>
        <p:txBody>
          <a:bodyPr wrap="square" rtlCol="0">
            <a:spAutoFit/>
          </a:bodyPr>
          <a:lstStyle/>
          <a:p>
            <a:pPr algn="ctr">
              <a:lnSpc>
                <a:spcPct val="90000"/>
              </a:lnSpc>
            </a:pPr>
            <a:r>
              <a:rPr lang="en-US" sz="1400" dirty="0">
                <a:solidFill>
                  <a:schemeClr val="tx1">
                    <a:lumMod val="50000"/>
                    <a:lumOff val="50000"/>
                  </a:schemeClr>
                </a:solidFill>
              </a:rPr>
              <a:t>France</a:t>
            </a:r>
          </a:p>
        </p:txBody>
      </p:sp>
      <p:sp>
        <p:nvSpPr>
          <p:cNvPr id="11" name="TextBox 10"/>
          <p:cNvSpPr txBox="1"/>
          <p:nvPr/>
        </p:nvSpPr>
        <p:spPr>
          <a:xfrm>
            <a:off x="4226820" y="3204306"/>
            <a:ext cx="911794" cy="289823"/>
          </a:xfrm>
          <a:prstGeom prst="rect">
            <a:avLst/>
          </a:prstGeom>
          <a:noFill/>
        </p:spPr>
        <p:txBody>
          <a:bodyPr wrap="square" rtlCol="0">
            <a:spAutoFit/>
          </a:bodyPr>
          <a:lstStyle/>
          <a:p>
            <a:pPr algn="ctr">
              <a:lnSpc>
                <a:spcPct val="90000"/>
              </a:lnSpc>
            </a:pPr>
            <a:r>
              <a:rPr lang="en-US" sz="1400" dirty="0">
                <a:solidFill>
                  <a:schemeClr val="bg1"/>
                </a:solidFill>
              </a:rPr>
              <a:t>Libya</a:t>
            </a:r>
          </a:p>
        </p:txBody>
      </p:sp>
      <p:sp>
        <p:nvSpPr>
          <p:cNvPr id="12" name="TextBox 11"/>
          <p:cNvSpPr txBox="1"/>
          <p:nvPr/>
        </p:nvSpPr>
        <p:spPr>
          <a:xfrm>
            <a:off x="5366564" y="2500921"/>
            <a:ext cx="1113692" cy="289823"/>
          </a:xfrm>
          <a:prstGeom prst="rect">
            <a:avLst/>
          </a:prstGeom>
          <a:noFill/>
        </p:spPr>
        <p:txBody>
          <a:bodyPr wrap="square" rtlCol="0">
            <a:spAutoFit/>
          </a:bodyPr>
          <a:lstStyle/>
          <a:p>
            <a:pPr algn="ctr">
              <a:lnSpc>
                <a:spcPct val="90000"/>
              </a:lnSpc>
            </a:pPr>
            <a:r>
              <a:rPr lang="en-US" sz="1400" dirty="0">
                <a:solidFill>
                  <a:schemeClr val="bg1"/>
                </a:solidFill>
              </a:rPr>
              <a:t>Kazakhstan</a:t>
            </a:r>
          </a:p>
        </p:txBody>
      </p:sp>
      <p:sp>
        <p:nvSpPr>
          <p:cNvPr id="13" name="TextBox 12"/>
          <p:cNvSpPr txBox="1"/>
          <p:nvPr/>
        </p:nvSpPr>
        <p:spPr>
          <a:xfrm>
            <a:off x="7326923" y="4943229"/>
            <a:ext cx="1113692" cy="289823"/>
          </a:xfrm>
          <a:prstGeom prst="rect">
            <a:avLst/>
          </a:prstGeom>
          <a:noFill/>
        </p:spPr>
        <p:txBody>
          <a:bodyPr wrap="square" rtlCol="0">
            <a:spAutoFit/>
          </a:bodyPr>
          <a:lstStyle/>
          <a:p>
            <a:pPr algn="ctr">
              <a:lnSpc>
                <a:spcPct val="90000"/>
              </a:lnSpc>
            </a:pPr>
            <a:r>
              <a:rPr lang="en-US" sz="1400" dirty="0">
                <a:solidFill>
                  <a:schemeClr val="bg1"/>
                </a:solidFill>
              </a:rPr>
              <a:t>Australia</a:t>
            </a:r>
          </a:p>
        </p:txBody>
      </p:sp>
      <p:sp>
        <p:nvSpPr>
          <p:cNvPr id="14" name="TextBox 13"/>
          <p:cNvSpPr txBox="1"/>
          <p:nvPr/>
        </p:nvSpPr>
        <p:spPr>
          <a:xfrm>
            <a:off x="4936720" y="3236869"/>
            <a:ext cx="911794" cy="289823"/>
          </a:xfrm>
          <a:prstGeom prst="rect">
            <a:avLst/>
          </a:prstGeom>
          <a:noFill/>
        </p:spPr>
        <p:txBody>
          <a:bodyPr wrap="square" rtlCol="0">
            <a:spAutoFit/>
          </a:bodyPr>
          <a:lstStyle/>
          <a:p>
            <a:pPr algn="ctr">
              <a:lnSpc>
                <a:spcPct val="90000"/>
              </a:lnSpc>
            </a:pPr>
            <a:r>
              <a:rPr lang="en-US" sz="1400" dirty="0">
                <a:solidFill>
                  <a:schemeClr val="tx1">
                    <a:lumMod val="50000"/>
                    <a:lumOff val="50000"/>
                  </a:schemeClr>
                </a:solidFill>
              </a:rPr>
              <a:t>Iraq</a:t>
            </a:r>
          </a:p>
        </p:txBody>
      </p:sp>
      <p:sp>
        <p:nvSpPr>
          <p:cNvPr id="15" name="TextBox 14"/>
          <p:cNvSpPr txBox="1"/>
          <p:nvPr/>
        </p:nvSpPr>
        <p:spPr>
          <a:xfrm>
            <a:off x="4865078" y="2207843"/>
            <a:ext cx="911794" cy="289823"/>
          </a:xfrm>
          <a:prstGeom prst="rect">
            <a:avLst/>
          </a:prstGeom>
          <a:noFill/>
        </p:spPr>
        <p:txBody>
          <a:bodyPr wrap="square" rtlCol="0">
            <a:spAutoFit/>
          </a:bodyPr>
          <a:lstStyle/>
          <a:p>
            <a:pPr algn="ctr">
              <a:lnSpc>
                <a:spcPct val="90000"/>
              </a:lnSpc>
            </a:pPr>
            <a:r>
              <a:rPr lang="en-US" sz="1400" dirty="0">
                <a:solidFill>
                  <a:schemeClr val="tx1">
                    <a:lumMod val="50000"/>
                    <a:lumOff val="50000"/>
                  </a:schemeClr>
                </a:solidFill>
              </a:rPr>
              <a:t>Georgia</a:t>
            </a:r>
          </a:p>
        </p:txBody>
      </p:sp>
      <p:sp>
        <p:nvSpPr>
          <p:cNvPr id="16" name="TextBox 15"/>
          <p:cNvSpPr txBox="1"/>
          <p:nvPr/>
        </p:nvSpPr>
        <p:spPr>
          <a:xfrm>
            <a:off x="7606977" y="3184768"/>
            <a:ext cx="911794" cy="483722"/>
          </a:xfrm>
          <a:prstGeom prst="rect">
            <a:avLst/>
          </a:prstGeom>
          <a:noFill/>
        </p:spPr>
        <p:txBody>
          <a:bodyPr wrap="square" rtlCol="0">
            <a:spAutoFit/>
          </a:bodyPr>
          <a:lstStyle/>
          <a:p>
            <a:pPr algn="ctr">
              <a:lnSpc>
                <a:spcPct val="90000"/>
              </a:lnSpc>
            </a:pPr>
            <a:r>
              <a:rPr lang="en-US" sz="1400" dirty="0">
                <a:solidFill>
                  <a:schemeClr val="tx1">
                    <a:lumMod val="50000"/>
                    <a:lumOff val="50000"/>
                  </a:schemeClr>
                </a:solidFill>
              </a:rPr>
              <a:t>South Korea</a:t>
            </a:r>
          </a:p>
        </p:txBody>
      </p:sp>
      <p:cxnSp>
        <p:nvCxnSpPr>
          <p:cNvPr id="18" name="Straight Connector 17"/>
          <p:cNvCxnSpPr/>
          <p:nvPr/>
        </p:nvCxnSpPr>
        <p:spPr>
          <a:xfrm>
            <a:off x="5320974" y="2461846"/>
            <a:ext cx="45590" cy="351692"/>
          </a:xfrm>
          <a:prstGeom prst="line">
            <a:avLst/>
          </a:prstGeom>
          <a:ln w="127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7" name="Picture 8" descr="IMG_098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4115074"/>
            <a:ext cx="1462128" cy="1280843"/>
          </a:xfrm>
          <a:prstGeom prst="rect">
            <a:avLst/>
          </a:prstGeom>
          <a:noFill/>
          <a:ln w="19050">
            <a:solidFill>
              <a:srgbClr val="FFFFFF"/>
            </a:solidFill>
            <a:miter lim="800000"/>
            <a:headEnd/>
            <a:tailEnd/>
          </a:ln>
          <a:effectLst>
            <a:outerShdw blurRad="127000" dist="63500"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9" name="Picture 9" descr="IMG_098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108" y="4053529"/>
            <a:ext cx="1508125" cy="1731963"/>
          </a:xfrm>
          <a:prstGeom prst="rect">
            <a:avLst/>
          </a:prstGeom>
          <a:noFill/>
          <a:ln w="19050">
            <a:solidFill>
              <a:srgbClr val="FFFFFF"/>
            </a:solidFill>
            <a:miter lim="800000"/>
            <a:headEnd/>
            <a:tailEnd/>
          </a:ln>
          <a:effectLst>
            <a:outerShdw blurRad="127000" dist="63500"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1" name="Picture 3" descr="39219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7335" y="3664148"/>
            <a:ext cx="1853838" cy="1209791"/>
          </a:xfrm>
          <a:prstGeom prst="rect">
            <a:avLst/>
          </a:prstGeom>
          <a:noFill/>
          <a:ln w="19050">
            <a:solidFill>
              <a:srgbClr val="FFFFFF"/>
            </a:solidFill>
            <a:miter lim="800000"/>
            <a:headEnd/>
            <a:tailEnd/>
          </a:ln>
          <a:effectLst>
            <a:outerShdw blurRad="127000" dist="63500"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0" name="Slide Number Placeholder 3"/>
          <p:cNvSpPr>
            <a:spLocks noGrp="1"/>
          </p:cNvSpPr>
          <p:nvPr>
            <p:ph type="sldNum" sz="quarter" idx="12"/>
          </p:nvPr>
        </p:nvSpPr>
        <p:spPr>
          <a:xfrm>
            <a:off x="8686800" y="6305550"/>
            <a:ext cx="457200" cy="365125"/>
          </a:xfrm>
        </p:spPr>
        <p:txBody>
          <a:bodyPr/>
          <a:lstStyle/>
          <a:p>
            <a:pPr>
              <a:defRPr/>
            </a:pPr>
            <a:fld id="{2CE61A14-1810-48E4-8E95-F6A74C1A9C7A}" type="slidenum">
              <a:rPr lang="en-US" smtClean="0"/>
              <a:pPr>
                <a:defRPr/>
              </a:pPr>
              <a:t>21</a:t>
            </a:fld>
            <a:endParaRPr lang="en-US" dirty="0"/>
          </a:p>
        </p:txBody>
      </p:sp>
    </p:spTree>
    <p:extLst>
      <p:ext uri="{BB962C8B-B14F-4D97-AF65-F5344CB8AC3E}">
        <p14:creationId xmlns:p14="http://schemas.microsoft.com/office/powerpoint/2010/main" val="1937317590"/>
      </p:ext>
    </p:extLst>
  </p:cSld>
  <p:clrMapOvr>
    <a:masterClrMapping/>
  </p:clrMapOvr>
  <mc:AlternateContent xmlns:mc="http://schemas.openxmlformats.org/markup-compatibility/2006" xmlns:p14="http://schemas.microsoft.com/office/powerpoint/2010/main">
    <mc:Choice Requires="p14">
      <p:transition p14:dur="10" advClick="0">
        <p:randomBar dir="vert"/>
      </p:transition>
    </mc:Choice>
    <mc:Fallback xmlns="">
      <p:transition advClick="0">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463841"/>
          <p:cNvPicPr>
            <a:picLocks noChangeAspect="1" noChangeArrowheads="1"/>
          </p:cNvPicPr>
          <p:nvPr/>
        </p:nvPicPr>
        <p:blipFill>
          <a:blip r:embed="rId3"/>
          <a:srcRect/>
          <a:stretch>
            <a:fillRect/>
          </a:stretch>
        </p:blipFill>
        <p:spPr bwMode="auto">
          <a:xfrm>
            <a:off x="-1588" y="0"/>
            <a:ext cx="9145588" cy="6859588"/>
          </a:xfrm>
          <a:prstGeom prst="rect">
            <a:avLst/>
          </a:prstGeom>
          <a:noFill/>
          <a:ln w="9525">
            <a:noFill/>
            <a:miter lim="800000"/>
            <a:headEnd/>
            <a:tailEnd/>
          </a:ln>
        </p:spPr>
      </p:pic>
      <p:grpSp>
        <p:nvGrpSpPr>
          <p:cNvPr id="16" name="Group 15"/>
          <p:cNvGrpSpPr/>
          <p:nvPr/>
        </p:nvGrpSpPr>
        <p:grpSpPr>
          <a:xfrm>
            <a:off x="7096125" y="3859212"/>
            <a:ext cx="2085974" cy="2636837"/>
            <a:chOff x="7251700" y="3859213"/>
            <a:chExt cx="1930399" cy="2385189"/>
          </a:xfrm>
        </p:grpSpPr>
        <p:pic>
          <p:nvPicPr>
            <p:cNvPr id="35845" name="Picture 6" descr="shadow"/>
            <p:cNvPicPr>
              <a:picLocks noChangeAspect="1" noChangeArrowheads="1"/>
            </p:cNvPicPr>
            <p:nvPr/>
          </p:nvPicPr>
          <p:blipFill>
            <a:blip r:embed="rId4"/>
            <a:srcRect/>
            <a:stretch>
              <a:fillRect/>
            </a:stretch>
          </p:blipFill>
          <p:spPr bwMode="auto">
            <a:xfrm>
              <a:off x="7407274" y="3894138"/>
              <a:ext cx="1774825" cy="2350264"/>
            </a:xfrm>
            <a:prstGeom prst="rect">
              <a:avLst/>
            </a:prstGeom>
            <a:noFill/>
            <a:ln w="9525">
              <a:noFill/>
              <a:miter lim="800000"/>
              <a:headEnd/>
              <a:tailEnd/>
            </a:ln>
          </p:spPr>
        </p:pic>
        <p:pic>
          <p:nvPicPr>
            <p:cNvPr id="35848" name="Picture 10" descr="p05_488967"/>
            <p:cNvPicPr>
              <a:picLocks noChangeAspect="1" noChangeArrowheads="1"/>
            </p:cNvPicPr>
            <p:nvPr/>
          </p:nvPicPr>
          <p:blipFill>
            <a:blip r:embed="rId5"/>
            <a:srcRect/>
            <a:stretch>
              <a:fillRect/>
            </a:stretch>
          </p:blipFill>
          <p:spPr bwMode="auto">
            <a:xfrm>
              <a:off x="7251700" y="3859213"/>
              <a:ext cx="1701800" cy="2265216"/>
            </a:xfrm>
            <a:prstGeom prst="rect">
              <a:avLst/>
            </a:prstGeom>
            <a:noFill/>
            <a:ln w="19050">
              <a:solidFill>
                <a:srgbClr val="C00000"/>
              </a:solidFill>
              <a:miter lim="800000"/>
              <a:headEnd/>
              <a:tailEnd/>
            </a:ln>
          </p:spPr>
        </p:pic>
      </p:grpSp>
      <p:grpSp>
        <p:nvGrpSpPr>
          <p:cNvPr id="18" name="Group 17"/>
          <p:cNvGrpSpPr/>
          <p:nvPr/>
        </p:nvGrpSpPr>
        <p:grpSpPr>
          <a:xfrm>
            <a:off x="3409950" y="4619625"/>
            <a:ext cx="2867025" cy="1981200"/>
            <a:chOff x="5321300" y="4697413"/>
            <a:chExt cx="1804988" cy="1181100"/>
          </a:xfrm>
        </p:grpSpPr>
        <p:pic>
          <p:nvPicPr>
            <p:cNvPr id="35843" name="Picture 4" descr="shadow"/>
            <p:cNvPicPr>
              <a:picLocks noChangeAspect="1" noChangeArrowheads="1"/>
            </p:cNvPicPr>
            <p:nvPr/>
          </p:nvPicPr>
          <p:blipFill>
            <a:blip r:embed="rId6"/>
            <a:srcRect/>
            <a:stretch>
              <a:fillRect/>
            </a:stretch>
          </p:blipFill>
          <p:spPr bwMode="auto">
            <a:xfrm>
              <a:off x="5367338" y="4737100"/>
              <a:ext cx="1758950" cy="1141413"/>
            </a:xfrm>
            <a:prstGeom prst="rect">
              <a:avLst/>
            </a:prstGeom>
            <a:noFill/>
            <a:ln w="9525">
              <a:noFill/>
              <a:miter lim="800000"/>
              <a:headEnd/>
              <a:tailEnd/>
            </a:ln>
          </p:spPr>
        </p:pic>
        <p:pic>
          <p:nvPicPr>
            <p:cNvPr id="35849" name="Picture 14" descr="sm443589"/>
            <p:cNvPicPr>
              <a:picLocks noChangeAspect="1" noChangeArrowheads="1"/>
            </p:cNvPicPr>
            <p:nvPr/>
          </p:nvPicPr>
          <p:blipFill>
            <a:blip r:embed="rId7"/>
            <a:srcRect/>
            <a:stretch>
              <a:fillRect/>
            </a:stretch>
          </p:blipFill>
          <p:spPr bwMode="auto">
            <a:xfrm>
              <a:off x="5321300" y="4697413"/>
              <a:ext cx="1592263" cy="1052512"/>
            </a:xfrm>
            <a:prstGeom prst="rect">
              <a:avLst/>
            </a:prstGeom>
            <a:noFill/>
            <a:ln w="19050">
              <a:solidFill>
                <a:srgbClr val="C00000"/>
              </a:solidFill>
              <a:miter lim="800000"/>
              <a:headEnd/>
              <a:tailEnd/>
            </a:ln>
          </p:spPr>
        </p:pic>
      </p:grpSp>
      <p:grpSp>
        <p:nvGrpSpPr>
          <p:cNvPr id="17" name="Group 16"/>
          <p:cNvGrpSpPr/>
          <p:nvPr/>
        </p:nvGrpSpPr>
        <p:grpSpPr>
          <a:xfrm>
            <a:off x="0" y="4641518"/>
            <a:ext cx="2992438" cy="1941845"/>
            <a:chOff x="112712" y="4489118"/>
            <a:chExt cx="2992438" cy="1941845"/>
          </a:xfrm>
        </p:grpSpPr>
        <p:pic>
          <p:nvPicPr>
            <p:cNvPr id="35842" name="Picture 3" descr="shadow"/>
            <p:cNvPicPr>
              <a:picLocks noChangeAspect="1" noChangeArrowheads="1"/>
            </p:cNvPicPr>
            <p:nvPr/>
          </p:nvPicPr>
          <p:blipFill>
            <a:blip r:embed="rId6"/>
            <a:srcRect/>
            <a:stretch>
              <a:fillRect/>
            </a:stretch>
          </p:blipFill>
          <p:spPr bwMode="auto">
            <a:xfrm>
              <a:off x="112712" y="4489118"/>
              <a:ext cx="2992438" cy="1941845"/>
            </a:xfrm>
            <a:prstGeom prst="rect">
              <a:avLst/>
            </a:prstGeom>
            <a:noFill/>
            <a:ln w="9525">
              <a:noFill/>
              <a:miter lim="800000"/>
              <a:headEnd/>
              <a:tailEnd/>
            </a:ln>
          </p:spPr>
        </p:pic>
        <p:pic>
          <p:nvPicPr>
            <p:cNvPr id="35850" name="Picture 5" descr="489168"/>
            <p:cNvPicPr>
              <a:picLocks noChangeAspect="1" noChangeArrowheads="1"/>
            </p:cNvPicPr>
            <p:nvPr/>
          </p:nvPicPr>
          <p:blipFill>
            <a:blip r:embed="rId8"/>
            <a:srcRect/>
            <a:stretch>
              <a:fillRect/>
            </a:stretch>
          </p:blipFill>
          <p:spPr bwMode="auto">
            <a:xfrm>
              <a:off x="195263" y="4504115"/>
              <a:ext cx="2605087" cy="1731586"/>
            </a:xfrm>
            <a:prstGeom prst="rect">
              <a:avLst/>
            </a:prstGeom>
            <a:noFill/>
            <a:ln w="19050">
              <a:solidFill>
                <a:srgbClr val="C00000"/>
              </a:solidFill>
              <a:miter lim="800000"/>
              <a:headEnd/>
              <a:tailEnd/>
            </a:ln>
          </p:spPr>
        </p:pic>
      </p:grpSp>
      <p:sp>
        <p:nvSpPr>
          <p:cNvPr id="35851" name="Rectangle 16"/>
          <p:cNvSpPr>
            <a:spLocks noGrp="1" noChangeArrowheads="1"/>
          </p:cNvSpPr>
          <p:nvPr>
            <p:ph type="title"/>
          </p:nvPr>
        </p:nvSpPr>
        <p:spPr>
          <a:xfrm>
            <a:off x="171450" y="147638"/>
            <a:ext cx="8801100" cy="685800"/>
          </a:xfrm>
        </p:spPr>
        <p:txBody>
          <a:bodyPr anchor="ctr"/>
          <a:lstStyle/>
          <a:p>
            <a:r>
              <a:rPr lang="en-US" sz="2800" dirty="0"/>
              <a:t>Reduce Nuclear Threats: </a:t>
            </a:r>
            <a:r>
              <a:rPr lang="en-US" sz="2800" spc="-150" dirty="0"/>
              <a:t>Security Training &amp; Testing</a:t>
            </a:r>
          </a:p>
        </p:txBody>
      </p:sp>
      <p:sp>
        <p:nvSpPr>
          <p:cNvPr id="87057" name="Rectangle 17"/>
          <p:cNvSpPr>
            <a:spLocks noGrp="1" noChangeArrowheads="1"/>
          </p:cNvSpPr>
          <p:nvPr>
            <p:ph idx="1"/>
          </p:nvPr>
        </p:nvSpPr>
        <p:spPr>
          <a:xfrm>
            <a:off x="552450" y="895350"/>
            <a:ext cx="6038850" cy="990600"/>
          </a:xfrm>
        </p:spPr>
        <p:txBody>
          <a:bodyPr/>
          <a:lstStyle/>
          <a:p>
            <a:pPr marL="0" indent="0">
              <a:buFontTx/>
              <a:buNone/>
              <a:defRPr/>
            </a:pPr>
            <a:r>
              <a:rPr lang="en-US" dirty="0">
                <a:effectLst>
                  <a:outerShdw blurRad="38100" dist="38100" dir="2700000" algn="tl">
                    <a:srgbClr val="000000">
                      <a:alpha val="43137"/>
                    </a:srgbClr>
                  </a:outerShdw>
                </a:effectLst>
              </a:rPr>
              <a:t>Real-world training and testing to protect our world</a:t>
            </a:r>
          </a:p>
        </p:txBody>
      </p:sp>
      <p:pic>
        <p:nvPicPr>
          <p:cNvPr id="20" name="Picture 19" descr="AlarmResponseTraining.jpe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51258" y="1377992"/>
            <a:ext cx="1850199" cy="2772771"/>
          </a:xfrm>
          <a:prstGeom prst="rect">
            <a:avLst/>
          </a:prstGeom>
          <a:solidFill>
            <a:srgbClr val="FFFFFF">
              <a:shade val="85000"/>
            </a:srgbClr>
          </a:solidFill>
          <a:ln w="381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Slide Number Placeholder 3"/>
          <p:cNvSpPr>
            <a:spLocks noGrp="1"/>
          </p:cNvSpPr>
          <p:nvPr>
            <p:ph type="sldNum" sz="quarter" idx="12"/>
          </p:nvPr>
        </p:nvSpPr>
        <p:spPr>
          <a:xfrm>
            <a:off x="8686800" y="6418262"/>
            <a:ext cx="457200" cy="365125"/>
          </a:xfrm>
        </p:spPr>
        <p:txBody>
          <a:bodyPr/>
          <a:lstStyle/>
          <a:p>
            <a:pPr>
              <a:defRPr/>
            </a:pPr>
            <a:fld id="{2CE61A14-1810-48E4-8E95-F6A74C1A9C7A}" type="slidenum">
              <a:rPr lang="en-US" smtClean="0">
                <a:solidFill>
                  <a:schemeClr val="bg1"/>
                </a:solidFill>
              </a:rPr>
              <a:pPr>
                <a:defRPr/>
              </a:pPr>
              <a:t>22</a:t>
            </a:fld>
            <a:endParaRPr lang="en-US" dirty="0">
              <a:solidFill>
                <a:schemeClr val="bg1"/>
              </a:solidFill>
            </a:endParaRPr>
          </a:p>
        </p:txBody>
      </p:sp>
    </p:spTree>
    <p:extLst>
      <p:ext uri="{BB962C8B-B14F-4D97-AF65-F5344CB8AC3E}">
        <p14:creationId xmlns:p14="http://schemas.microsoft.com/office/powerpoint/2010/main" val="3047537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Recovery at Y-12</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23</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8377" y="990600"/>
            <a:ext cx="7567245" cy="5105400"/>
          </a:xfrm>
        </p:spPr>
      </p:pic>
    </p:spTree>
    <p:extLst>
      <p:ext uri="{BB962C8B-B14F-4D97-AF65-F5344CB8AC3E}">
        <p14:creationId xmlns:p14="http://schemas.microsoft.com/office/powerpoint/2010/main" val="3476933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1_437076.tif"/>
          <p:cNvPicPr>
            <a:picLocks noChangeAspect="1"/>
          </p:cNvPicPr>
          <p:nvPr/>
        </p:nvPicPr>
        <p:blipFill>
          <a:blip r:embed="rId3"/>
          <a:srcRect/>
          <a:stretch>
            <a:fillRect/>
          </a:stretch>
        </p:blipFill>
        <p:spPr bwMode="auto">
          <a:xfrm>
            <a:off x="4572000" y="657677"/>
            <a:ext cx="4020671" cy="576906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Uranyl Nitrate Solution</a:t>
            </a:r>
          </a:p>
        </p:txBody>
      </p:sp>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0000"/>
          <a:stretch/>
        </p:blipFill>
        <p:spPr>
          <a:xfrm>
            <a:off x="914400" y="1251402"/>
            <a:ext cx="4064000" cy="2438400"/>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24</a:t>
            </a:fld>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6786"/>
          <a:stretch/>
        </p:blipFill>
        <p:spPr>
          <a:xfrm>
            <a:off x="609600" y="3402106"/>
            <a:ext cx="2966224" cy="2895600"/>
          </a:xfrm>
          <a:prstGeom prst="rect">
            <a:avLst/>
          </a:prstGeom>
        </p:spPr>
      </p:pic>
    </p:spTree>
    <p:extLst>
      <p:ext uri="{BB962C8B-B14F-4D97-AF65-F5344CB8AC3E}">
        <p14:creationId xmlns:p14="http://schemas.microsoft.com/office/powerpoint/2010/main" val="2197260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Processes at Y-12</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25</a:t>
            </a:fld>
            <a:endParaRPr lang="en-US" dirty="0"/>
          </a:p>
        </p:txBody>
      </p:sp>
      <p:pic>
        <p:nvPicPr>
          <p:cNvPr id="6" name="Content Placeholder 5"/>
          <p:cNvPicPr>
            <a:picLocks noGrp="1" noChangeAspect="1"/>
          </p:cNvPicPr>
          <p:nvPr>
            <p:ph idx="1"/>
          </p:nvPr>
        </p:nvPicPr>
        <p:blipFill>
          <a:blip r:embed="rId3"/>
          <a:stretch>
            <a:fillRect/>
          </a:stretch>
        </p:blipFill>
        <p:spPr>
          <a:xfrm>
            <a:off x="304800" y="1271024"/>
            <a:ext cx="8534400" cy="4544551"/>
          </a:xfrm>
          <a:prstGeom prst="rect">
            <a:avLst/>
          </a:prstGeom>
        </p:spPr>
      </p:pic>
    </p:spTree>
    <p:extLst>
      <p:ext uri="{BB962C8B-B14F-4D97-AF65-F5344CB8AC3E}">
        <p14:creationId xmlns:p14="http://schemas.microsoft.com/office/powerpoint/2010/main" val="1298932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Processes at Y-12</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26</a:t>
            </a:fld>
            <a:endParaRPr lang="en-US" dirty="0"/>
          </a:p>
        </p:txBody>
      </p:sp>
      <p:pic>
        <p:nvPicPr>
          <p:cNvPr id="8" name="Picture 3" descr="EW306876.tif"/>
          <p:cNvPicPr>
            <a:picLocks noChangeAspect="1"/>
          </p:cNvPicPr>
          <p:nvPr/>
        </p:nvPicPr>
        <p:blipFill rotWithShape="1">
          <a:blip r:embed="rId3"/>
          <a:srcRect l="10632" t="26666" r="9174" b="30000"/>
          <a:stretch/>
        </p:blipFill>
        <p:spPr bwMode="auto">
          <a:xfrm>
            <a:off x="4230472" y="898525"/>
            <a:ext cx="4191001" cy="2971800"/>
          </a:xfrm>
          <a:prstGeom prst="rect">
            <a:avLst/>
          </a:prstGeom>
          <a:noFill/>
          <a:ln w="9525">
            <a:noFill/>
            <a:miter lim="800000"/>
            <a:headEnd/>
            <a:tailEnd/>
          </a:ln>
        </p:spPr>
      </p:pic>
      <p:pic>
        <p:nvPicPr>
          <p:cNvPr id="13" name="Picture 12"/>
          <p:cNvPicPr>
            <a:picLocks noChangeAspect="1"/>
          </p:cNvPicPr>
          <p:nvPr/>
        </p:nvPicPr>
        <p:blipFill rotWithShape="1">
          <a:blip r:embed="rId4"/>
          <a:srcRect l="36641" t="16667" r="30703"/>
          <a:stretch/>
        </p:blipFill>
        <p:spPr>
          <a:xfrm>
            <a:off x="609600" y="990600"/>
            <a:ext cx="1625726" cy="5542243"/>
          </a:xfrm>
          <a:prstGeom prst="rect">
            <a:avLst/>
          </a:prstGeom>
        </p:spPr>
      </p:pic>
      <p:pic>
        <p:nvPicPr>
          <p:cNvPr id="1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917450" y="3512773"/>
            <a:ext cx="4225854" cy="2821065"/>
          </a:xfr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8348" y="2943453"/>
            <a:ext cx="2023652" cy="3041194"/>
          </a:xfrm>
          <a:prstGeom prst="rect">
            <a:avLst/>
          </a:prstGeom>
        </p:spPr>
      </p:pic>
      <p:pic>
        <p:nvPicPr>
          <p:cNvPr id="14" name="Picture 13"/>
          <p:cNvPicPr>
            <a:picLocks noChangeAspect="1"/>
          </p:cNvPicPr>
          <p:nvPr/>
        </p:nvPicPr>
        <p:blipFill>
          <a:blip r:embed="rId7"/>
          <a:stretch>
            <a:fillRect/>
          </a:stretch>
        </p:blipFill>
        <p:spPr>
          <a:xfrm>
            <a:off x="2101618" y="1626917"/>
            <a:ext cx="1258656" cy="1885856"/>
          </a:xfrm>
          <a:prstGeom prst="rect">
            <a:avLst/>
          </a:prstGeom>
        </p:spPr>
      </p:pic>
    </p:spTree>
    <p:extLst>
      <p:ext uri="{BB962C8B-B14F-4D97-AF65-F5344CB8AC3E}">
        <p14:creationId xmlns:p14="http://schemas.microsoft.com/office/powerpoint/2010/main" val="1875867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Machining</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27</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133599"/>
            <a:ext cx="6412706" cy="4275137"/>
          </a:xfrm>
          <a:prstGeom prst="roundRect">
            <a:avLst>
              <a:gd name="adj" fmla="val 8594"/>
            </a:avLst>
          </a:prstGeom>
          <a:solidFill>
            <a:srgbClr val="FFFFFF">
              <a:shade val="85000"/>
            </a:srgbClr>
          </a:solidFill>
          <a:ln>
            <a:noFill/>
          </a:ln>
          <a:effectLst/>
        </p:spPr>
      </p:pic>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20689"/>
          <a:stretch/>
        </p:blipFill>
        <p:spPr>
          <a:xfrm>
            <a:off x="732439" y="1146968"/>
            <a:ext cx="3716721" cy="3124200"/>
          </a:xfrm>
          <a:prstGeom prst="rect">
            <a:avLst/>
          </a:prstGeom>
        </p:spPr>
      </p:pic>
    </p:spTree>
    <p:extLst>
      <p:ext uri="{BB962C8B-B14F-4D97-AF65-F5344CB8AC3E}">
        <p14:creationId xmlns:p14="http://schemas.microsoft.com/office/powerpoint/2010/main" val="1715222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Assembly</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28</a:t>
            </a:fld>
            <a:endParaRPr lang="en-US" dirty="0"/>
          </a:p>
        </p:txBody>
      </p:sp>
      <p:pic>
        <p:nvPicPr>
          <p:cNvPr id="6" name="Picture 5"/>
          <p:cNvPicPr>
            <a:picLocks noChangeAspect="1"/>
          </p:cNvPicPr>
          <p:nvPr/>
        </p:nvPicPr>
        <p:blipFill>
          <a:blip r:embed="rId3"/>
          <a:stretch>
            <a:fillRect/>
          </a:stretch>
        </p:blipFill>
        <p:spPr>
          <a:xfrm>
            <a:off x="5334000" y="762000"/>
            <a:ext cx="2923189" cy="5621190"/>
          </a:xfrm>
          <a:prstGeom prst="rect">
            <a:avLst/>
          </a:prstGeom>
        </p:spPr>
      </p:pic>
      <p:pic>
        <p:nvPicPr>
          <p:cNvPr id="5" name="Content Placeholder 4"/>
          <p:cNvPicPr>
            <a:picLocks noGrp="1" noChangeAspect="1"/>
          </p:cNvPicPr>
          <p:nvPr>
            <p:ph idx="1"/>
          </p:nvPr>
        </p:nvPicPr>
        <p:blipFill>
          <a:blip r:embed="rId4"/>
          <a:stretch>
            <a:fillRect/>
          </a:stretch>
        </p:blipFill>
        <p:spPr>
          <a:xfrm>
            <a:off x="533400" y="1350591"/>
            <a:ext cx="5638800" cy="4238765"/>
          </a:xfrm>
          <a:prstGeom prst="rect">
            <a:avLst/>
          </a:prstGeom>
        </p:spPr>
      </p:pic>
    </p:spTree>
    <p:extLst>
      <p:ext uri="{BB962C8B-B14F-4D97-AF65-F5344CB8AC3E}">
        <p14:creationId xmlns:p14="http://schemas.microsoft.com/office/powerpoint/2010/main" val="3353215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4467"/>
            <a:ext cx="9144000" cy="6088824"/>
          </a:xfrm>
          <a:prstGeom prst="rect">
            <a:avLst/>
          </a:prstGeom>
        </p:spPr>
      </p:pic>
      <p:graphicFrame>
        <p:nvGraphicFramePr>
          <p:cNvPr id="9" name="Object 3"/>
          <p:cNvGraphicFramePr>
            <a:graphicFrameLocks noChangeAspect="1"/>
          </p:cNvGraphicFramePr>
          <p:nvPr/>
        </p:nvGraphicFramePr>
        <p:xfrm>
          <a:off x="3505200" y="3549762"/>
          <a:ext cx="3581400" cy="2669884"/>
        </p:xfrm>
        <a:graphic>
          <a:graphicData uri="http://schemas.openxmlformats.org/presentationml/2006/ole">
            <mc:AlternateContent xmlns:mc="http://schemas.openxmlformats.org/markup-compatibility/2006">
              <mc:Choice xmlns:v="urn:schemas-microsoft-com:vml" Requires="v">
                <p:oleObj spid="_x0000_s1026" name="Document" r:id="rId5" imgW="5565648" imgH="3316224" progId="Word.Document.8">
                  <p:embed/>
                </p:oleObj>
              </mc:Choice>
              <mc:Fallback>
                <p:oleObj name="Document" r:id="rId5" imgW="5565648" imgH="3316224" progId="Word.Document.8">
                  <p:embed/>
                  <p:pic>
                    <p:nvPicPr>
                      <p:cNvPr id="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549762"/>
                        <a:ext cx="3581400" cy="2669884"/>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US" dirty="0">
                <a:solidFill>
                  <a:schemeClr val="bg1"/>
                </a:solidFill>
              </a:rPr>
              <a:t>Uranium Storage System</a:t>
            </a:r>
          </a:p>
        </p:txBody>
      </p:sp>
      <p:sp>
        <p:nvSpPr>
          <p:cNvPr id="3" name="Content Placeholder 2"/>
          <p:cNvSpPr>
            <a:spLocks noGrp="1"/>
          </p:cNvSpPr>
          <p:nvPr>
            <p:ph idx="1"/>
          </p:nvPr>
        </p:nvSpPr>
        <p:spPr>
          <a:xfrm>
            <a:off x="304800" y="1219200"/>
            <a:ext cx="8534400" cy="4876800"/>
          </a:xfrm>
        </p:spPr>
        <p:txBody>
          <a:bodyPr/>
          <a:lstStyle/>
          <a:p>
            <a:r>
              <a:rPr lang="en-US" dirty="0">
                <a:solidFill>
                  <a:schemeClr val="bg1"/>
                </a:solidFill>
                <a:hlinkClick r:id="rId7"/>
              </a:rPr>
              <a:t>https://www.youtube.com/watch?v=wgEvNc-qQ0M</a:t>
            </a:r>
            <a:endParaRPr lang="en-US"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29</a:t>
            </a:fld>
            <a:endParaRPr lang="en-US"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0" y="497490"/>
            <a:ext cx="2667000" cy="389843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379" y="3213492"/>
            <a:ext cx="3930210" cy="2202011"/>
          </a:xfrm>
          <a:prstGeom prst="rect">
            <a:avLst/>
          </a:prstGeom>
        </p:spPr>
      </p:pic>
    </p:spTree>
    <p:extLst>
      <p:ext uri="{BB962C8B-B14F-4D97-AF65-F5344CB8AC3E}">
        <p14:creationId xmlns:p14="http://schemas.microsoft.com/office/powerpoint/2010/main" val="2313290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title"/>
          </p:nvPr>
        </p:nvSpPr>
        <p:spPr/>
        <p:txBody>
          <a:bodyPr/>
          <a:lstStyle/>
          <a:p>
            <a:r>
              <a:rPr lang="en-US" altLang="en-US" dirty="0"/>
              <a:t>Outline</a:t>
            </a:r>
          </a:p>
        </p:txBody>
      </p:sp>
      <p:sp>
        <p:nvSpPr>
          <p:cNvPr id="11" name="Content Placeholder 10"/>
          <p:cNvSpPr>
            <a:spLocks noGrp="1"/>
          </p:cNvSpPr>
          <p:nvPr>
            <p:ph idx="1"/>
          </p:nvPr>
        </p:nvSpPr>
        <p:spPr/>
        <p:txBody>
          <a:bodyPr rtlCol="0">
            <a:normAutofit/>
          </a:bodyPr>
          <a:lstStyle/>
          <a:p>
            <a:pPr fontAlgn="auto">
              <a:spcAft>
                <a:spcPts val="0"/>
              </a:spcAft>
              <a:buFont typeface="Arial" panose="020B0604020202020204" pitchFamily="34" charset="0"/>
              <a:buChar char="•"/>
              <a:defRPr/>
            </a:pPr>
            <a:r>
              <a:rPr lang="en-US" dirty="0"/>
              <a:t>Introduction</a:t>
            </a:r>
          </a:p>
          <a:p>
            <a:pPr fontAlgn="auto">
              <a:spcAft>
                <a:spcPts val="0"/>
              </a:spcAft>
              <a:buFont typeface="Arial" panose="020B0604020202020204" pitchFamily="34" charset="0"/>
              <a:buChar char="•"/>
              <a:defRPr/>
            </a:pPr>
            <a:r>
              <a:rPr lang="en-US" dirty="0"/>
              <a:t>History of Y-12</a:t>
            </a:r>
          </a:p>
          <a:p>
            <a:pPr fontAlgn="auto">
              <a:spcAft>
                <a:spcPts val="0"/>
              </a:spcAft>
              <a:buFont typeface="Arial" panose="020B0604020202020204" pitchFamily="34" charset="0"/>
              <a:buChar char="•"/>
              <a:defRPr/>
            </a:pPr>
            <a:r>
              <a:rPr lang="en-US" dirty="0"/>
              <a:t>Y-12 Facilities</a:t>
            </a:r>
          </a:p>
          <a:p>
            <a:pPr fontAlgn="auto">
              <a:spcAft>
                <a:spcPts val="0"/>
              </a:spcAft>
              <a:buFont typeface="Arial" panose="020B0604020202020204" pitchFamily="34" charset="0"/>
              <a:buChar char="•"/>
              <a:defRPr/>
            </a:pPr>
            <a:r>
              <a:rPr lang="en-US" dirty="0"/>
              <a:t>Y-12’s Mission</a:t>
            </a:r>
          </a:p>
          <a:p>
            <a:pPr fontAlgn="auto">
              <a:spcAft>
                <a:spcPts val="0"/>
              </a:spcAft>
              <a:buFont typeface="Arial" panose="020B0604020202020204" pitchFamily="34" charset="0"/>
              <a:buChar char="•"/>
              <a:defRPr/>
            </a:pPr>
            <a:r>
              <a:rPr lang="en-US" dirty="0"/>
              <a:t>Processes at Y-12</a:t>
            </a:r>
          </a:p>
          <a:p>
            <a:pPr fontAlgn="auto">
              <a:spcAft>
                <a:spcPts val="0"/>
              </a:spcAft>
              <a:buFont typeface="Arial" panose="020B0604020202020204" pitchFamily="34" charset="0"/>
              <a:buChar char="•"/>
              <a:defRPr/>
            </a:pPr>
            <a:r>
              <a:rPr lang="en-US" dirty="0"/>
              <a:t>NCS Engineer Roles</a:t>
            </a:r>
          </a:p>
          <a:p>
            <a:pPr marL="0" indent="0" fontAlgn="auto">
              <a:spcAft>
                <a:spcPts val="0"/>
              </a:spcAft>
              <a:buNone/>
              <a:defRPr/>
            </a:pPr>
            <a:endParaRPr lang="en-US" dirty="0"/>
          </a:p>
          <a:p>
            <a:pPr fontAlgn="auto">
              <a:spcAft>
                <a:spcPts val="0"/>
              </a:spcAft>
              <a:buFont typeface="Arial" panose="020B0604020202020204" pitchFamily="34" charset="0"/>
              <a:buChar char="•"/>
              <a:defRPr/>
            </a:pPr>
            <a:endParaRPr lang="en-US" dirty="0"/>
          </a:p>
        </p:txBody>
      </p:sp>
      <p:sp>
        <p:nvSpPr>
          <p:cNvPr id="2" name="Slide Number Placeholder 1"/>
          <p:cNvSpPr>
            <a:spLocks noGrp="1"/>
          </p:cNvSpPr>
          <p:nvPr>
            <p:ph type="sldNum" sz="quarter" idx="12"/>
          </p:nvPr>
        </p:nvSpPr>
        <p:spPr/>
        <p:txBody>
          <a:bodyPr/>
          <a:lstStyle/>
          <a:p>
            <a:pPr>
              <a:defRPr/>
            </a:pPr>
            <a:fld id="{2CE61A14-1810-48E4-8E95-F6A74C1A9C7A}" type="slidenum">
              <a:rPr lang="en-US" smtClean="0"/>
              <a:pPr>
                <a:defRPr/>
              </a:pPr>
              <a:t>3</a:t>
            </a:fld>
            <a:endParaRPr lang="en-US" dirty="0"/>
          </a:p>
        </p:txBody>
      </p:sp>
      <p:pic>
        <p:nvPicPr>
          <p:cNvPr id="4" name="Picture 3"/>
          <p:cNvPicPr>
            <a:picLocks noChangeAspect="1"/>
          </p:cNvPicPr>
          <p:nvPr/>
        </p:nvPicPr>
        <p:blipFill>
          <a:blip r:embed="rId3"/>
          <a:stretch>
            <a:fillRect/>
          </a:stretch>
        </p:blipFill>
        <p:spPr>
          <a:xfrm>
            <a:off x="457200" y="3489325"/>
            <a:ext cx="8096800" cy="28352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2725"/>
            <a:ext cx="5048250" cy="3276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Uranium Processing Facility (UPF)</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30</a:t>
            </a:fld>
            <a:endParaRPr lang="en-US" dirty="0"/>
          </a:p>
        </p:txBody>
      </p:sp>
      <p:pic>
        <p:nvPicPr>
          <p:cNvPr id="5"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497889"/>
            <a:ext cx="8534400" cy="4090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368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31</a:t>
            </a:fld>
            <a:endParaRPr lang="en-US" dirty="0"/>
          </a:p>
        </p:txBody>
      </p:sp>
      <p:sp>
        <p:nvSpPr>
          <p:cNvPr id="5" name="Rectangle 4"/>
          <p:cNvSpPr/>
          <p:nvPr/>
        </p:nvSpPr>
        <p:spPr>
          <a:xfrm>
            <a:off x="3246544" y="778252"/>
            <a:ext cx="2460171" cy="2179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Casting</a:t>
            </a:r>
            <a:r>
              <a:rPr lang="en-US" dirty="0"/>
              <a:t>  </a:t>
            </a:r>
          </a:p>
          <a:p>
            <a:pPr marL="285750" indent="-285750">
              <a:buFontTx/>
              <a:buChar char="-"/>
            </a:pPr>
            <a:r>
              <a:rPr lang="en-US" dirty="0"/>
              <a:t>Break &amp; Shear</a:t>
            </a:r>
          </a:p>
          <a:p>
            <a:pPr marL="285750" indent="-285750">
              <a:buFontTx/>
              <a:buChar char="-"/>
            </a:pPr>
            <a:r>
              <a:rPr lang="en-US" dirty="0"/>
              <a:t>Sampling</a:t>
            </a:r>
          </a:p>
          <a:p>
            <a:pPr marL="285750" indent="-285750">
              <a:buFontTx/>
              <a:buChar char="-"/>
            </a:pPr>
            <a:r>
              <a:rPr lang="en-US" dirty="0"/>
              <a:t>Receipt &amp; Packaging</a:t>
            </a:r>
          </a:p>
          <a:p>
            <a:pPr marL="285750" indent="-285750">
              <a:buFontTx/>
              <a:buChar char="-"/>
            </a:pPr>
            <a:r>
              <a:rPr lang="en-US" dirty="0"/>
              <a:t>Pickling</a:t>
            </a:r>
          </a:p>
          <a:p>
            <a:pPr marL="285750" indent="-285750">
              <a:buFontTx/>
              <a:buChar char="-"/>
            </a:pPr>
            <a:r>
              <a:rPr lang="en-US" dirty="0"/>
              <a:t>Microwave casting</a:t>
            </a:r>
          </a:p>
        </p:txBody>
      </p:sp>
      <p:sp>
        <p:nvSpPr>
          <p:cNvPr id="6" name="TextBox 5"/>
          <p:cNvSpPr txBox="1"/>
          <p:nvPr/>
        </p:nvSpPr>
        <p:spPr>
          <a:xfrm>
            <a:off x="543329" y="1371600"/>
            <a:ext cx="1895071" cy="307777"/>
          </a:xfrm>
          <a:prstGeom prst="rect">
            <a:avLst/>
          </a:prstGeom>
          <a:noFill/>
        </p:spPr>
        <p:txBody>
          <a:bodyPr wrap="none" rtlCol="0">
            <a:spAutoFit/>
          </a:bodyPr>
          <a:lstStyle/>
          <a:p>
            <a:r>
              <a:rPr lang="en-US" sz="1400" dirty="0"/>
              <a:t>Uranium Metal Feeds</a:t>
            </a:r>
          </a:p>
        </p:txBody>
      </p:sp>
      <p:cxnSp>
        <p:nvCxnSpPr>
          <p:cNvPr id="7" name="Straight Arrow Connector 6"/>
          <p:cNvCxnSpPr/>
          <p:nvPr/>
        </p:nvCxnSpPr>
        <p:spPr>
          <a:xfrm>
            <a:off x="2484544" y="1550748"/>
            <a:ext cx="7620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396547" y="2073653"/>
            <a:ext cx="1990160" cy="307777"/>
          </a:xfrm>
          <a:prstGeom prst="rect">
            <a:avLst/>
          </a:prstGeom>
          <a:noFill/>
        </p:spPr>
        <p:txBody>
          <a:bodyPr wrap="none" rtlCol="0">
            <a:spAutoFit/>
          </a:bodyPr>
          <a:lstStyle/>
          <a:p>
            <a:r>
              <a:rPr lang="en-US" sz="1400" dirty="0"/>
              <a:t>New tooling &amp; insulation</a:t>
            </a:r>
          </a:p>
        </p:txBody>
      </p:sp>
      <p:cxnSp>
        <p:nvCxnSpPr>
          <p:cNvPr id="9" name="Straight Arrow Connector 8"/>
          <p:cNvCxnSpPr/>
          <p:nvPr/>
        </p:nvCxnSpPr>
        <p:spPr>
          <a:xfrm flipV="1">
            <a:off x="2484544" y="2209176"/>
            <a:ext cx="7620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06715" y="947530"/>
            <a:ext cx="495585"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6192076" y="778253"/>
            <a:ext cx="1188146" cy="338554"/>
          </a:xfrm>
          <a:prstGeom prst="rect">
            <a:avLst/>
          </a:prstGeom>
          <a:noFill/>
        </p:spPr>
        <p:txBody>
          <a:bodyPr wrap="none" rtlCol="0">
            <a:spAutoFit/>
          </a:bodyPr>
          <a:lstStyle/>
          <a:p>
            <a:r>
              <a:rPr lang="en-US" sz="1600" b="1" dirty="0"/>
              <a:t>Cast parts</a:t>
            </a:r>
          </a:p>
        </p:txBody>
      </p:sp>
      <p:sp>
        <p:nvSpPr>
          <p:cNvPr id="12" name="TextBox 11"/>
          <p:cNvSpPr txBox="1"/>
          <p:nvPr/>
        </p:nvSpPr>
        <p:spPr>
          <a:xfrm>
            <a:off x="2034966" y="172769"/>
            <a:ext cx="5157181" cy="461665"/>
          </a:xfrm>
          <a:prstGeom prst="rect">
            <a:avLst/>
          </a:prstGeom>
          <a:noFill/>
        </p:spPr>
        <p:txBody>
          <a:bodyPr wrap="none" rtlCol="0">
            <a:spAutoFit/>
          </a:bodyPr>
          <a:lstStyle/>
          <a:p>
            <a:r>
              <a:rPr lang="en-US" sz="2400" b="1" dirty="0">
                <a:solidFill>
                  <a:schemeClr val="accent1"/>
                </a:solidFill>
              </a:rPr>
              <a:t>UPF Main Process Building (MPB)</a:t>
            </a:r>
          </a:p>
        </p:txBody>
      </p:sp>
      <p:cxnSp>
        <p:nvCxnSpPr>
          <p:cNvPr id="13" name="Straight Arrow Connector 12"/>
          <p:cNvCxnSpPr/>
          <p:nvPr/>
        </p:nvCxnSpPr>
        <p:spPr>
          <a:xfrm>
            <a:off x="5706715" y="1313765"/>
            <a:ext cx="495585" cy="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6170305" y="1116806"/>
            <a:ext cx="2124299" cy="584775"/>
          </a:xfrm>
          <a:prstGeom prst="rect">
            <a:avLst/>
          </a:prstGeom>
          <a:noFill/>
        </p:spPr>
        <p:txBody>
          <a:bodyPr wrap="none" rtlCol="0">
            <a:spAutoFit/>
          </a:bodyPr>
          <a:lstStyle/>
          <a:p>
            <a:r>
              <a:rPr lang="en-US" sz="1600" b="1" dirty="0"/>
              <a:t>Packaged metal for </a:t>
            </a:r>
          </a:p>
          <a:p>
            <a:r>
              <a:rPr lang="en-US" sz="1600" b="1" dirty="0"/>
              <a:t>off-site shipment</a:t>
            </a:r>
          </a:p>
        </p:txBody>
      </p:sp>
      <p:sp>
        <p:nvSpPr>
          <p:cNvPr id="15" name="Rectangle 14"/>
          <p:cNvSpPr/>
          <p:nvPr/>
        </p:nvSpPr>
        <p:spPr>
          <a:xfrm>
            <a:off x="3449886" y="3597653"/>
            <a:ext cx="203171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Bulk Metal Oxidizer</a:t>
            </a:r>
          </a:p>
        </p:txBody>
      </p:sp>
      <p:cxnSp>
        <p:nvCxnSpPr>
          <p:cNvPr id="16" name="Straight Arrow Connector 15"/>
          <p:cNvCxnSpPr>
            <a:stCxn id="5" idx="2"/>
            <a:endCxn id="15" idx="0"/>
          </p:cNvCxnSpPr>
          <p:nvPr/>
        </p:nvCxnSpPr>
        <p:spPr>
          <a:xfrm flipH="1">
            <a:off x="4465744" y="2957275"/>
            <a:ext cx="10886" cy="64037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3281046" y="2988053"/>
            <a:ext cx="1195584" cy="523220"/>
          </a:xfrm>
          <a:prstGeom prst="rect">
            <a:avLst/>
          </a:prstGeom>
          <a:noFill/>
        </p:spPr>
        <p:txBody>
          <a:bodyPr wrap="none" rtlCol="0">
            <a:spAutoFit/>
          </a:bodyPr>
          <a:lstStyle/>
          <a:p>
            <a:r>
              <a:rPr lang="en-US" sz="1400" dirty="0"/>
              <a:t>Broken metal </a:t>
            </a:r>
          </a:p>
          <a:p>
            <a:r>
              <a:rPr lang="en-US" sz="1400" dirty="0"/>
              <a:t>&amp; skull metal</a:t>
            </a:r>
          </a:p>
        </p:txBody>
      </p:sp>
      <p:sp>
        <p:nvSpPr>
          <p:cNvPr id="18" name="Rectangle 17"/>
          <p:cNvSpPr/>
          <p:nvPr/>
        </p:nvSpPr>
        <p:spPr>
          <a:xfrm>
            <a:off x="395289" y="3249663"/>
            <a:ext cx="2044589" cy="2653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SOX</a:t>
            </a:r>
          </a:p>
          <a:p>
            <a:pPr algn="ctr"/>
            <a:r>
              <a:rPr lang="en-US" dirty="0"/>
              <a:t>Oxide Material Production (OMP)</a:t>
            </a:r>
            <a:endParaRPr lang="en-US" sz="1600" dirty="0"/>
          </a:p>
          <a:p>
            <a:pPr marL="285750" indent="-285750">
              <a:buFontTx/>
              <a:buChar char="-"/>
            </a:pPr>
            <a:r>
              <a:rPr lang="en-US" sz="1600" dirty="0"/>
              <a:t>Dissolution</a:t>
            </a:r>
          </a:p>
          <a:p>
            <a:pPr marL="285750" indent="-285750">
              <a:buFontTx/>
              <a:buChar char="-"/>
            </a:pPr>
            <a:r>
              <a:rPr lang="en-US" sz="1600" dirty="0"/>
              <a:t>Precipitation</a:t>
            </a:r>
          </a:p>
          <a:p>
            <a:pPr marL="285750" indent="-285750">
              <a:buFontTx/>
              <a:buChar char="-"/>
            </a:pPr>
            <a:r>
              <a:rPr lang="en-US" sz="1600" dirty="0"/>
              <a:t>Conversion</a:t>
            </a:r>
          </a:p>
          <a:p>
            <a:pPr marL="285750" indent="-285750">
              <a:buFontTx/>
              <a:buChar char="-"/>
            </a:pPr>
            <a:r>
              <a:rPr lang="en-US" sz="1600" dirty="0"/>
              <a:t>Sintering</a:t>
            </a:r>
          </a:p>
          <a:p>
            <a:pPr marL="285750" indent="-285750">
              <a:buFontTx/>
              <a:buChar char="-"/>
            </a:pPr>
            <a:r>
              <a:rPr lang="en-US" sz="1600" dirty="0"/>
              <a:t>Sizing &amp; Packaging</a:t>
            </a:r>
          </a:p>
        </p:txBody>
      </p:sp>
      <p:cxnSp>
        <p:nvCxnSpPr>
          <p:cNvPr id="19" name="Straight Connector 18"/>
          <p:cNvCxnSpPr>
            <a:stCxn id="15" idx="2"/>
          </p:cNvCxnSpPr>
          <p:nvPr/>
        </p:nvCxnSpPr>
        <p:spPr>
          <a:xfrm flipH="1">
            <a:off x="4460946" y="4207253"/>
            <a:ext cx="4798" cy="598713"/>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flipH="1" flipV="1">
            <a:off x="2418106" y="4805966"/>
            <a:ext cx="2073159" cy="1088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1" name="TextBox 20"/>
          <p:cNvSpPr txBox="1"/>
          <p:nvPr/>
        </p:nvSpPr>
        <p:spPr>
          <a:xfrm>
            <a:off x="2738302" y="4517495"/>
            <a:ext cx="1281248" cy="307777"/>
          </a:xfrm>
          <a:prstGeom prst="rect">
            <a:avLst/>
          </a:prstGeom>
          <a:noFill/>
        </p:spPr>
        <p:txBody>
          <a:bodyPr wrap="none" rtlCol="0">
            <a:spAutoFit/>
          </a:bodyPr>
          <a:lstStyle/>
          <a:p>
            <a:r>
              <a:rPr lang="en-US" sz="1400" dirty="0"/>
              <a:t>Uranium Oxide</a:t>
            </a:r>
          </a:p>
        </p:txBody>
      </p:sp>
      <p:cxnSp>
        <p:nvCxnSpPr>
          <p:cNvPr id="22" name="Straight Arrow Connector 21"/>
          <p:cNvCxnSpPr/>
          <p:nvPr/>
        </p:nvCxnSpPr>
        <p:spPr>
          <a:xfrm>
            <a:off x="5706715" y="2073653"/>
            <a:ext cx="3892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81191" y="1838980"/>
            <a:ext cx="2255746" cy="523220"/>
          </a:xfrm>
          <a:prstGeom prst="rect">
            <a:avLst/>
          </a:prstGeom>
          <a:noFill/>
        </p:spPr>
        <p:txBody>
          <a:bodyPr wrap="none" rtlCol="0">
            <a:spAutoFit/>
          </a:bodyPr>
          <a:lstStyle/>
          <a:p>
            <a:r>
              <a:rPr lang="en-US" sz="1400" dirty="0"/>
              <a:t>Spent tooling &amp; insulation </a:t>
            </a:r>
          </a:p>
          <a:p>
            <a:r>
              <a:rPr lang="en-US" sz="1400" dirty="0"/>
              <a:t>for waste disposition</a:t>
            </a:r>
          </a:p>
        </p:txBody>
      </p:sp>
      <p:cxnSp>
        <p:nvCxnSpPr>
          <p:cNvPr id="24" name="Straight Arrow Connector 23"/>
          <p:cNvCxnSpPr/>
          <p:nvPr/>
        </p:nvCxnSpPr>
        <p:spPr>
          <a:xfrm>
            <a:off x="5706715" y="2592806"/>
            <a:ext cx="3892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181191" y="2438917"/>
            <a:ext cx="1615581" cy="307777"/>
          </a:xfrm>
          <a:prstGeom prst="rect">
            <a:avLst/>
          </a:prstGeom>
          <a:noFill/>
        </p:spPr>
        <p:txBody>
          <a:bodyPr wrap="square" rtlCol="0">
            <a:spAutoFit/>
          </a:bodyPr>
          <a:lstStyle/>
          <a:p>
            <a:r>
              <a:rPr lang="en-US" sz="1400" dirty="0"/>
              <a:t>Oxide</a:t>
            </a:r>
          </a:p>
        </p:txBody>
      </p:sp>
      <p:cxnSp>
        <p:nvCxnSpPr>
          <p:cNvPr id="26" name="Straight Arrow Connector 25"/>
          <p:cNvCxnSpPr/>
          <p:nvPr/>
        </p:nvCxnSpPr>
        <p:spPr>
          <a:xfrm flipV="1">
            <a:off x="2439878" y="5389684"/>
            <a:ext cx="608122"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89566" y="5221980"/>
            <a:ext cx="681597" cy="307777"/>
          </a:xfrm>
          <a:prstGeom prst="rect">
            <a:avLst/>
          </a:prstGeom>
          <a:noFill/>
        </p:spPr>
        <p:txBody>
          <a:bodyPr wrap="none" rtlCol="0">
            <a:spAutoFit/>
          </a:bodyPr>
          <a:lstStyle/>
          <a:p>
            <a:r>
              <a:rPr lang="en-US" sz="1400" dirty="0"/>
              <a:t>          </a:t>
            </a:r>
          </a:p>
        </p:txBody>
      </p:sp>
      <p:sp>
        <p:nvSpPr>
          <p:cNvPr id="28" name="TextBox 27"/>
          <p:cNvSpPr txBox="1"/>
          <p:nvPr/>
        </p:nvSpPr>
        <p:spPr>
          <a:xfrm>
            <a:off x="429204" y="6099485"/>
            <a:ext cx="2260362" cy="584775"/>
          </a:xfrm>
          <a:prstGeom prst="rect">
            <a:avLst/>
          </a:prstGeom>
          <a:noFill/>
        </p:spPr>
        <p:txBody>
          <a:bodyPr wrap="none" rtlCol="0">
            <a:spAutoFit/>
          </a:bodyPr>
          <a:lstStyle/>
          <a:p>
            <a:r>
              <a:rPr lang="en-US" sz="1600" b="1" dirty="0"/>
              <a:t>Specialty oxide products</a:t>
            </a:r>
          </a:p>
          <a:p>
            <a:r>
              <a:rPr lang="en-US" sz="1600" b="1" dirty="0"/>
              <a:t>for off-site shipment</a:t>
            </a:r>
          </a:p>
        </p:txBody>
      </p:sp>
      <p:sp>
        <p:nvSpPr>
          <p:cNvPr id="29" name="TextBox 28"/>
          <p:cNvSpPr txBox="1"/>
          <p:nvPr/>
        </p:nvSpPr>
        <p:spPr>
          <a:xfrm>
            <a:off x="754696" y="2592806"/>
            <a:ext cx="1378904" cy="307777"/>
          </a:xfrm>
          <a:prstGeom prst="rect">
            <a:avLst/>
          </a:prstGeom>
          <a:noFill/>
        </p:spPr>
        <p:txBody>
          <a:bodyPr wrap="none" rtlCol="0">
            <a:spAutoFit/>
          </a:bodyPr>
          <a:lstStyle/>
          <a:p>
            <a:r>
              <a:rPr lang="en-US" sz="1400" dirty="0"/>
              <a:t>Uranium Oxide</a:t>
            </a:r>
          </a:p>
        </p:txBody>
      </p:sp>
      <p:sp>
        <p:nvSpPr>
          <p:cNvPr id="30" name="Rectangle 29"/>
          <p:cNvSpPr/>
          <p:nvPr/>
        </p:nvSpPr>
        <p:spPr>
          <a:xfrm>
            <a:off x="6473574" y="3517481"/>
            <a:ext cx="2090057" cy="2271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SOX</a:t>
            </a:r>
            <a:r>
              <a:rPr lang="en-US" dirty="0"/>
              <a:t> </a:t>
            </a:r>
          </a:p>
          <a:p>
            <a:pPr algn="ctr"/>
            <a:r>
              <a:rPr lang="en-US" dirty="0"/>
              <a:t>Special Material Production (SMP)</a:t>
            </a:r>
          </a:p>
          <a:p>
            <a:r>
              <a:rPr lang="en-US" sz="1600" dirty="0"/>
              <a:t>- Dissolution</a:t>
            </a:r>
          </a:p>
          <a:p>
            <a:r>
              <a:rPr lang="en-US" sz="1600" dirty="0"/>
              <a:t>- Purification</a:t>
            </a:r>
          </a:p>
          <a:p>
            <a:r>
              <a:rPr lang="en-US" sz="1600" dirty="0"/>
              <a:t>- Calcination</a:t>
            </a:r>
          </a:p>
          <a:p>
            <a:r>
              <a:rPr lang="en-US" sz="1600" dirty="0"/>
              <a:t>- Sampling &amp;Packaging</a:t>
            </a:r>
          </a:p>
        </p:txBody>
      </p:sp>
      <p:cxnSp>
        <p:nvCxnSpPr>
          <p:cNvPr id="31" name="Straight Arrow Connector 30"/>
          <p:cNvCxnSpPr>
            <a:endCxn id="30" idx="0"/>
          </p:cNvCxnSpPr>
          <p:nvPr/>
        </p:nvCxnSpPr>
        <p:spPr>
          <a:xfrm flipH="1">
            <a:off x="7518603" y="3378832"/>
            <a:ext cx="6187" cy="13864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2" name="TextBox 31"/>
          <p:cNvSpPr txBox="1"/>
          <p:nvPr/>
        </p:nvSpPr>
        <p:spPr>
          <a:xfrm>
            <a:off x="6282673" y="3075123"/>
            <a:ext cx="2688749" cy="307777"/>
          </a:xfrm>
          <a:prstGeom prst="rect">
            <a:avLst/>
          </a:prstGeom>
          <a:noFill/>
        </p:spPr>
        <p:txBody>
          <a:bodyPr wrap="none" rtlCol="0">
            <a:spAutoFit/>
          </a:bodyPr>
          <a:lstStyle/>
          <a:p>
            <a:r>
              <a:rPr lang="en-US" sz="1400" dirty="0"/>
              <a:t>Misc. Alloys &amp; U-bearing materials</a:t>
            </a:r>
          </a:p>
        </p:txBody>
      </p:sp>
      <p:sp>
        <p:nvSpPr>
          <p:cNvPr id="33" name="TextBox 32"/>
          <p:cNvSpPr txBox="1"/>
          <p:nvPr/>
        </p:nvSpPr>
        <p:spPr>
          <a:xfrm>
            <a:off x="6096000" y="6138446"/>
            <a:ext cx="2363147" cy="338554"/>
          </a:xfrm>
          <a:prstGeom prst="rect">
            <a:avLst/>
          </a:prstGeom>
          <a:noFill/>
        </p:spPr>
        <p:txBody>
          <a:bodyPr wrap="none" rtlCol="0">
            <a:spAutoFit/>
          </a:bodyPr>
          <a:lstStyle/>
          <a:p>
            <a:r>
              <a:rPr lang="en-US" sz="1600" b="1" dirty="0"/>
              <a:t>Purified oxide product</a:t>
            </a:r>
          </a:p>
        </p:txBody>
      </p:sp>
      <p:cxnSp>
        <p:nvCxnSpPr>
          <p:cNvPr id="34" name="Straight Arrow Connector 33"/>
          <p:cNvCxnSpPr/>
          <p:nvPr/>
        </p:nvCxnSpPr>
        <p:spPr>
          <a:xfrm>
            <a:off x="7273471" y="5782983"/>
            <a:ext cx="0" cy="31650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a:stCxn id="18" idx="2"/>
          </p:cNvCxnSpPr>
          <p:nvPr/>
        </p:nvCxnSpPr>
        <p:spPr>
          <a:xfrm>
            <a:off x="1417584" y="5902999"/>
            <a:ext cx="0" cy="24003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a:off x="5706715" y="2803387"/>
            <a:ext cx="2939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005966" y="2815684"/>
            <a:ext cx="0" cy="1867996"/>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939190" y="2767346"/>
            <a:ext cx="1728358" cy="307777"/>
          </a:xfrm>
          <a:prstGeom prst="rect">
            <a:avLst/>
          </a:prstGeom>
          <a:noFill/>
        </p:spPr>
        <p:txBody>
          <a:bodyPr wrap="none" rtlCol="0">
            <a:spAutoFit/>
          </a:bodyPr>
          <a:lstStyle/>
          <a:p>
            <a:r>
              <a:rPr lang="en-US" sz="1400" dirty="0"/>
              <a:t>HEU Pickling solution</a:t>
            </a:r>
          </a:p>
        </p:txBody>
      </p:sp>
      <p:cxnSp>
        <p:nvCxnSpPr>
          <p:cNvPr id="39" name="Straight Arrow Connector 38"/>
          <p:cNvCxnSpPr/>
          <p:nvPr/>
        </p:nvCxnSpPr>
        <p:spPr>
          <a:xfrm flipV="1">
            <a:off x="6000629" y="4671383"/>
            <a:ext cx="464781" cy="12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183721" y="2957275"/>
            <a:ext cx="0" cy="2923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183721" y="3249663"/>
            <a:ext cx="5012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183721" y="4683680"/>
            <a:ext cx="21771" cy="53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684944" y="3277464"/>
            <a:ext cx="21771" cy="139391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5183722" y="4671383"/>
            <a:ext cx="522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29" idx="2"/>
            <a:endCxn id="18" idx="0"/>
          </p:cNvCxnSpPr>
          <p:nvPr/>
        </p:nvCxnSpPr>
        <p:spPr>
          <a:xfrm flipH="1">
            <a:off x="1417584" y="2900583"/>
            <a:ext cx="26564" cy="349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124200" y="5235797"/>
            <a:ext cx="2244525" cy="307777"/>
          </a:xfrm>
          <a:prstGeom prst="rect">
            <a:avLst/>
          </a:prstGeom>
          <a:noFill/>
        </p:spPr>
        <p:txBody>
          <a:bodyPr wrap="none" rtlCol="0">
            <a:spAutoFit/>
          </a:bodyPr>
          <a:lstStyle/>
          <a:p>
            <a:r>
              <a:rPr lang="en-US" sz="1400" dirty="0"/>
              <a:t>Aqueous salvage streams</a:t>
            </a:r>
          </a:p>
        </p:txBody>
      </p:sp>
      <p:cxnSp>
        <p:nvCxnSpPr>
          <p:cNvPr id="47" name="Straight Arrow Connector 46"/>
          <p:cNvCxnSpPr>
            <a:endCxn id="46" idx="3"/>
          </p:cNvCxnSpPr>
          <p:nvPr/>
        </p:nvCxnSpPr>
        <p:spPr>
          <a:xfrm flipH="1">
            <a:off x="5368725" y="5375868"/>
            <a:ext cx="1135361" cy="138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2143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32</a:t>
            </a:fld>
            <a:endParaRPr lang="en-US" dirty="0"/>
          </a:p>
        </p:txBody>
      </p:sp>
      <p:sp>
        <p:nvSpPr>
          <p:cNvPr id="5" name="TextBox 4"/>
          <p:cNvSpPr txBox="1"/>
          <p:nvPr/>
        </p:nvSpPr>
        <p:spPr>
          <a:xfrm>
            <a:off x="1417830" y="152399"/>
            <a:ext cx="6649384" cy="461665"/>
          </a:xfrm>
          <a:prstGeom prst="rect">
            <a:avLst/>
          </a:prstGeom>
          <a:noFill/>
        </p:spPr>
        <p:txBody>
          <a:bodyPr wrap="none" rtlCol="0">
            <a:spAutoFit/>
          </a:bodyPr>
          <a:lstStyle/>
          <a:p>
            <a:r>
              <a:rPr lang="en-US" sz="2400" b="1" dirty="0">
                <a:solidFill>
                  <a:schemeClr val="tx2">
                    <a:lumMod val="60000"/>
                    <a:lumOff val="40000"/>
                  </a:schemeClr>
                </a:solidFill>
              </a:rPr>
              <a:t>Salvage and Accountability Building (SAB)</a:t>
            </a:r>
          </a:p>
        </p:txBody>
      </p:sp>
      <p:sp>
        <p:nvSpPr>
          <p:cNvPr id="6" name="Rectangle 5"/>
          <p:cNvSpPr/>
          <p:nvPr/>
        </p:nvSpPr>
        <p:spPr>
          <a:xfrm>
            <a:off x="1774371" y="1652448"/>
            <a:ext cx="1447800" cy="1129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Recovery </a:t>
            </a:r>
          </a:p>
          <a:p>
            <a:pPr algn="ctr"/>
            <a:r>
              <a:rPr lang="en-US" dirty="0"/>
              <a:t>Evaporator</a:t>
            </a:r>
          </a:p>
        </p:txBody>
      </p:sp>
      <p:sp>
        <p:nvSpPr>
          <p:cNvPr id="7" name="Rectangle 6"/>
          <p:cNvSpPr/>
          <p:nvPr/>
        </p:nvSpPr>
        <p:spPr>
          <a:xfrm>
            <a:off x="5151127" y="1719261"/>
            <a:ext cx="1371600" cy="965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Calciner</a:t>
            </a:r>
          </a:p>
        </p:txBody>
      </p:sp>
      <p:sp>
        <p:nvSpPr>
          <p:cNvPr id="8" name="TextBox 7"/>
          <p:cNvSpPr txBox="1"/>
          <p:nvPr/>
        </p:nvSpPr>
        <p:spPr>
          <a:xfrm>
            <a:off x="77102" y="1535729"/>
            <a:ext cx="1558440" cy="523220"/>
          </a:xfrm>
          <a:prstGeom prst="rect">
            <a:avLst/>
          </a:prstGeom>
          <a:noFill/>
        </p:spPr>
        <p:txBody>
          <a:bodyPr wrap="none" rtlCol="0">
            <a:spAutoFit/>
          </a:bodyPr>
          <a:lstStyle/>
          <a:p>
            <a:r>
              <a:rPr lang="en-US" sz="1400" dirty="0"/>
              <a:t>Misc. aqueous </a:t>
            </a:r>
          </a:p>
          <a:p>
            <a:r>
              <a:rPr lang="en-US" sz="1400" dirty="0"/>
              <a:t>salvage solutions</a:t>
            </a:r>
          </a:p>
        </p:txBody>
      </p:sp>
      <p:cxnSp>
        <p:nvCxnSpPr>
          <p:cNvPr id="9" name="Straight Arrow Connector 8"/>
          <p:cNvCxnSpPr/>
          <p:nvPr/>
        </p:nvCxnSpPr>
        <p:spPr>
          <a:xfrm>
            <a:off x="1088571" y="2069129"/>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3"/>
            <a:endCxn id="7" idx="1"/>
          </p:cNvCxnSpPr>
          <p:nvPr/>
        </p:nvCxnSpPr>
        <p:spPr>
          <a:xfrm flipV="1">
            <a:off x="3222171" y="2202089"/>
            <a:ext cx="1928956" cy="152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22171" y="2192750"/>
            <a:ext cx="1820435" cy="307777"/>
          </a:xfrm>
          <a:prstGeom prst="rect">
            <a:avLst/>
          </a:prstGeom>
          <a:noFill/>
        </p:spPr>
        <p:txBody>
          <a:bodyPr wrap="none" rtlCol="0">
            <a:spAutoFit/>
          </a:bodyPr>
          <a:lstStyle/>
          <a:p>
            <a:r>
              <a:rPr lang="en-US" sz="1400" dirty="0"/>
              <a:t>Concentrated Solution</a:t>
            </a:r>
          </a:p>
        </p:txBody>
      </p:sp>
      <p:cxnSp>
        <p:nvCxnSpPr>
          <p:cNvPr id="12" name="Straight Connector 11"/>
          <p:cNvCxnSpPr/>
          <p:nvPr/>
        </p:nvCxnSpPr>
        <p:spPr>
          <a:xfrm>
            <a:off x="3222171" y="1230929"/>
            <a:ext cx="7402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955553" y="1230929"/>
            <a:ext cx="6847" cy="964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05618" y="1077039"/>
            <a:ext cx="1877950" cy="307777"/>
          </a:xfrm>
          <a:prstGeom prst="rect">
            <a:avLst/>
          </a:prstGeom>
          <a:noFill/>
        </p:spPr>
        <p:txBody>
          <a:bodyPr wrap="none" rtlCol="0">
            <a:spAutoFit/>
          </a:bodyPr>
          <a:lstStyle/>
          <a:p>
            <a:r>
              <a:rPr lang="en-US" sz="1400" dirty="0"/>
              <a:t>Depleted uranyl nitrate</a:t>
            </a:r>
          </a:p>
        </p:txBody>
      </p:sp>
      <p:sp>
        <p:nvSpPr>
          <p:cNvPr id="15" name="TextBox 14"/>
          <p:cNvSpPr txBox="1"/>
          <p:nvPr/>
        </p:nvSpPr>
        <p:spPr>
          <a:xfrm>
            <a:off x="6858000" y="2023646"/>
            <a:ext cx="1986441" cy="338554"/>
          </a:xfrm>
          <a:prstGeom prst="rect">
            <a:avLst/>
          </a:prstGeom>
          <a:noFill/>
        </p:spPr>
        <p:txBody>
          <a:bodyPr wrap="none" rtlCol="0">
            <a:spAutoFit/>
          </a:bodyPr>
          <a:lstStyle/>
          <a:p>
            <a:r>
              <a:rPr lang="en-US" sz="1600" b="1" dirty="0"/>
              <a:t> LEU impure oxide</a:t>
            </a:r>
          </a:p>
        </p:txBody>
      </p:sp>
      <p:cxnSp>
        <p:nvCxnSpPr>
          <p:cNvPr id="16" name="Straight Arrow Connector 15"/>
          <p:cNvCxnSpPr>
            <a:stCxn id="7" idx="3"/>
          </p:cNvCxnSpPr>
          <p:nvPr/>
        </p:nvCxnSpPr>
        <p:spPr>
          <a:xfrm flipV="1">
            <a:off x="6522727" y="2189677"/>
            <a:ext cx="432908" cy="1241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7" name="Rectangle 16"/>
          <p:cNvSpPr/>
          <p:nvPr/>
        </p:nvSpPr>
        <p:spPr>
          <a:xfrm>
            <a:off x="4701555" y="3669329"/>
            <a:ext cx="1499708"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Waste Water</a:t>
            </a:r>
          </a:p>
        </p:txBody>
      </p:sp>
      <p:cxnSp>
        <p:nvCxnSpPr>
          <p:cNvPr id="18" name="Straight Arrow Connector 17"/>
          <p:cNvCxnSpPr>
            <a:stCxn id="7" idx="2"/>
          </p:cNvCxnSpPr>
          <p:nvPr/>
        </p:nvCxnSpPr>
        <p:spPr>
          <a:xfrm>
            <a:off x="5836927" y="2684916"/>
            <a:ext cx="0" cy="10023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36927" y="3032191"/>
            <a:ext cx="1922257" cy="307777"/>
          </a:xfrm>
          <a:prstGeom prst="rect">
            <a:avLst/>
          </a:prstGeom>
          <a:noFill/>
        </p:spPr>
        <p:txBody>
          <a:bodyPr wrap="none" rtlCol="0">
            <a:spAutoFit/>
          </a:bodyPr>
          <a:lstStyle/>
          <a:p>
            <a:r>
              <a:rPr lang="en-US" sz="1400" dirty="0"/>
              <a:t>Spent scrubber solution</a:t>
            </a:r>
          </a:p>
        </p:txBody>
      </p:sp>
      <p:cxnSp>
        <p:nvCxnSpPr>
          <p:cNvPr id="20" name="Straight Connector 19"/>
          <p:cNvCxnSpPr/>
          <p:nvPr/>
        </p:nvCxnSpPr>
        <p:spPr>
          <a:xfrm>
            <a:off x="2743200" y="2782232"/>
            <a:ext cx="0" cy="461771"/>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2743200" y="3244003"/>
            <a:ext cx="2514600" cy="392"/>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5257800" y="3244395"/>
            <a:ext cx="0" cy="42493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3428999" y="2936618"/>
            <a:ext cx="1053109" cy="307777"/>
          </a:xfrm>
          <a:prstGeom prst="rect">
            <a:avLst/>
          </a:prstGeom>
          <a:noFill/>
        </p:spPr>
        <p:txBody>
          <a:bodyPr wrap="none" rtlCol="0">
            <a:spAutoFit/>
          </a:bodyPr>
          <a:lstStyle/>
          <a:p>
            <a:r>
              <a:rPr lang="en-US" sz="1400" dirty="0"/>
              <a:t>Condensate</a:t>
            </a:r>
          </a:p>
        </p:txBody>
      </p:sp>
      <p:cxnSp>
        <p:nvCxnSpPr>
          <p:cNvPr id="24" name="Straight Arrow Connector 23"/>
          <p:cNvCxnSpPr>
            <a:stCxn id="17" idx="3"/>
          </p:cNvCxnSpPr>
          <p:nvPr/>
        </p:nvCxnSpPr>
        <p:spPr>
          <a:xfrm>
            <a:off x="6201263" y="4050329"/>
            <a:ext cx="3810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6605017" y="3634829"/>
            <a:ext cx="1279517" cy="830997"/>
          </a:xfrm>
          <a:prstGeom prst="rect">
            <a:avLst/>
          </a:prstGeom>
          <a:noFill/>
        </p:spPr>
        <p:txBody>
          <a:bodyPr wrap="none" rtlCol="0">
            <a:spAutoFit/>
          </a:bodyPr>
          <a:lstStyle/>
          <a:p>
            <a:r>
              <a:rPr lang="en-US" sz="1600" b="1" dirty="0"/>
              <a:t>aqueous </a:t>
            </a:r>
          </a:p>
          <a:p>
            <a:r>
              <a:rPr lang="en-US" sz="1600" b="1" dirty="0"/>
              <a:t>waste</a:t>
            </a:r>
          </a:p>
          <a:p>
            <a:r>
              <a:rPr lang="en-US" sz="1600" b="1" dirty="0"/>
              <a:t>disposition</a:t>
            </a:r>
          </a:p>
        </p:txBody>
      </p:sp>
      <p:cxnSp>
        <p:nvCxnSpPr>
          <p:cNvPr id="26" name="Straight Connector 25"/>
          <p:cNvCxnSpPr/>
          <p:nvPr/>
        </p:nvCxnSpPr>
        <p:spPr>
          <a:xfrm>
            <a:off x="1278336" y="2095251"/>
            <a:ext cx="27282" cy="1802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291977" y="3897929"/>
            <a:ext cx="34368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356983" y="914400"/>
            <a:ext cx="9102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267200" y="914400"/>
            <a:ext cx="1" cy="1278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524000" y="769262"/>
            <a:ext cx="1869423" cy="307777"/>
          </a:xfrm>
          <a:prstGeom prst="rect">
            <a:avLst/>
          </a:prstGeom>
          <a:noFill/>
        </p:spPr>
        <p:txBody>
          <a:bodyPr wrap="none" rtlCol="0">
            <a:spAutoFit/>
          </a:bodyPr>
          <a:lstStyle/>
          <a:p>
            <a:r>
              <a:rPr lang="en-US" sz="1400" dirty="0"/>
              <a:t>LEU Pickling solution</a:t>
            </a:r>
          </a:p>
        </p:txBody>
      </p:sp>
      <p:sp>
        <p:nvSpPr>
          <p:cNvPr id="31" name="Rectangle 30"/>
          <p:cNvSpPr/>
          <p:nvPr/>
        </p:nvSpPr>
        <p:spPr>
          <a:xfrm>
            <a:off x="2160175" y="4528104"/>
            <a:ext cx="1905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Decontamination</a:t>
            </a:r>
          </a:p>
          <a:p>
            <a:pPr algn="ctr"/>
            <a:r>
              <a:rPr lang="en-US" dirty="0"/>
              <a:t>Facility</a:t>
            </a:r>
          </a:p>
        </p:txBody>
      </p:sp>
      <p:sp>
        <p:nvSpPr>
          <p:cNvPr id="32" name="TextBox 31"/>
          <p:cNvSpPr txBox="1"/>
          <p:nvPr/>
        </p:nvSpPr>
        <p:spPr>
          <a:xfrm>
            <a:off x="178245" y="4724400"/>
            <a:ext cx="1596126" cy="738664"/>
          </a:xfrm>
          <a:prstGeom prst="rect">
            <a:avLst/>
          </a:prstGeom>
          <a:noFill/>
        </p:spPr>
        <p:txBody>
          <a:bodyPr wrap="square" rtlCol="0">
            <a:spAutoFit/>
          </a:bodyPr>
          <a:lstStyle/>
          <a:p>
            <a:r>
              <a:rPr lang="en-US" sz="1400" dirty="0"/>
              <a:t>Misc. contaminated</a:t>
            </a:r>
          </a:p>
          <a:p>
            <a:r>
              <a:rPr lang="en-US" sz="1400" dirty="0"/>
              <a:t>Items</a:t>
            </a:r>
          </a:p>
        </p:txBody>
      </p:sp>
      <p:cxnSp>
        <p:nvCxnSpPr>
          <p:cNvPr id="33" name="Straight Arrow Connector 32"/>
          <p:cNvCxnSpPr>
            <a:stCxn id="32" idx="2"/>
          </p:cNvCxnSpPr>
          <p:nvPr/>
        </p:nvCxnSpPr>
        <p:spPr>
          <a:xfrm flipV="1">
            <a:off x="976308" y="5247621"/>
            <a:ext cx="1086639" cy="2154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518910" y="4050328"/>
            <a:ext cx="0" cy="477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6" idx="2"/>
          </p:cNvCxnSpPr>
          <p:nvPr/>
        </p:nvCxnSpPr>
        <p:spPr>
          <a:xfrm flipV="1">
            <a:off x="2498271" y="2782232"/>
            <a:ext cx="0" cy="9757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588769" y="4122977"/>
            <a:ext cx="1366784" cy="307777"/>
          </a:xfrm>
          <a:prstGeom prst="rect">
            <a:avLst/>
          </a:prstGeom>
          <a:noFill/>
        </p:spPr>
        <p:txBody>
          <a:bodyPr wrap="none" rtlCol="0">
            <a:spAutoFit/>
          </a:bodyPr>
          <a:lstStyle/>
          <a:p>
            <a:r>
              <a:rPr lang="en-US" sz="1400" dirty="0"/>
              <a:t>Salvage solution</a:t>
            </a:r>
          </a:p>
        </p:txBody>
      </p:sp>
      <p:cxnSp>
        <p:nvCxnSpPr>
          <p:cNvPr id="37" name="Straight Arrow Connector 36"/>
          <p:cNvCxnSpPr/>
          <p:nvPr/>
        </p:nvCxnSpPr>
        <p:spPr>
          <a:xfrm>
            <a:off x="2819400" y="5442504"/>
            <a:ext cx="0" cy="2724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870215" y="5704114"/>
            <a:ext cx="2512226" cy="584775"/>
          </a:xfrm>
          <a:prstGeom prst="rect">
            <a:avLst/>
          </a:prstGeom>
          <a:noFill/>
        </p:spPr>
        <p:txBody>
          <a:bodyPr wrap="none" rtlCol="0">
            <a:spAutoFit/>
          </a:bodyPr>
          <a:lstStyle/>
          <a:p>
            <a:r>
              <a:rPr lang="en-US" sz="1600" b="1" dirty="0"/>
              <a:t>Cleaned items for reuse</a:t>
            </a:r>
          </a:p>
          <a:p>
            <a:r>
              <a:rPr lang="en-US" sz="1600" b="1" dirty="0"/>
              <a:t>or waste disposition</a:t>
            </a:r>
          </a:p>
        </p:txBody>
      </p:sp>
      <p:sp>
        <p:nvSpPr>
          <p:cNvPr id="39" name="Rectangle 38"/>
          <p:cNvSpPr/>
          <p:nvPr/>
        </p:nvSpPr>
        <p:spPr>
          <a:xfrm>
            <a:off x="5018501" y="846205"/>
            <a:ext cx="1373262" cy="46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Leaching</a:t>
            </a:r>
          </a:p>
        </p:txBody>
      </p:sp>
      <p:cxnSp>
        <p:nvCxnSpPr>
          <p:cNvPr id="40" name="Straight Connector 39"/>
          <p:cNvCxnSpPr>
            <a:stCxn id="39" idx="1"/>
          </p:cNvCxnSpPr>
          <p:nvPr/>
        </p:nvCxnSpPr>
        <p:spPr>
          <a:xfrm flipH="1" flipV="1">
            <a:off x="4572000" y="1077038"/>
            <a:ext cx="446501"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572000" y="1077039"/>
            <a:ext cx="0" cy="11009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39" idx="3"/>
          </p:cNvCxnSpPr>
          <p:nvPr/>
        </p:nvCxnSpPr>
        <p:spPr>
          <a:xfrm flipH="1">
            <a:off x="6391763" y="1077038"/>
            <a:ext cx="39003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652154" y="911423"/>
            <a:ext cx="2145139" cy="307777"/>
          </a:xfrm>
          <a:prstGeom prst="rect">
            <a:avLst/>
          </a:prstGeom>
          <a:noFill/>
        </p:spPr>
        <p:txBody>
          <a:bodyPr wrap="none" rtlCol="0">
            <a:spAutoFit/>
          </a:bodyPr>
          <a:lstStyle/>
          <a:p>
            <a:r>
              <a:rPr lang="en-US" sz="1400" dirty="0"/>
              <a:t>    Misc. U-bearing solids</a:t>
            </a:r>
          </a:p>
        </p:txBody>
      </p:sp>
      <p:sp>
        <p:nvSpPr>
          <p:cNvPr id="44" name="Rectangle 43"/>
          <p:cNvSpPr/>
          <p:nvPr/>
        </p:nvSpPr>
        <p:spPr>
          <a:xfrm>
            <a:off x="4887536" y="4870828"/>
            <a:ext cx="1635191" cy="718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Filter &amp; Separation</a:t>
            </a:r>
          </a:p>
        </p:txBody>
      </p:sp>
      <p:cxnSp>
        <p:nvCxnSpPr>
          <p:cNvPr id="45" name="Straight Arrow Connector 44"/>
          <p:cNvCxnSpPr>
            <a:endCxn id="44" idx="3"/>
          </p:cNvCxnSpPr>
          <p:nvPr/>
        </p:nvCxnSpPr>
        <p:spPr>
          <a:xfrm flipH="1">
            <a:off x="6522727" y="5214610"/>
            <a:ext cx="411473" cy="156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798957" y="4963180"/>
            <a:ext cx="1776448" cy="523220"/>
          </a:xfrm>
          <a:prstGeom prst="rect">
            <a:avLst/>
          </a:prstGeom>
          <a:noFill/>
        </p:spPr>
        <p:txBody>
          <a:bodyPr wrap="none" rtlCol="0">
            <a:spAutoFit/>
          </a:bodyPr>
          <a:lstStyle/>
          <a:p>
            <a:r>
              <a:rPr lang="en-US" sz="1400" dirty="0"/>
              <a:t>    Misc. aqueous &amp;</a:t>
            </a:r>
          </a:p>
          <a:p>
            <a:r>
              <a:rPr lang="en-US" sz="1400" dirty="0"/>
              <a:t>     organic solutions</a:t>
            </a:r>
          </a:p>
        </p:txBody>
      </p:sp>
      <p:cxnSp>
        <p:nvCxnSpPr>
          <p:cNvPr id="47" name="Straight Arrow Connector 46"/>
          <p:cNvCxnSpPr>
            <a:stCxn id="44" idx="2"/>
          </p:cNvCxnSpPr>
          <p:nvPr/>
        </p:nvCxnSpPr>
        <p:spPr>
          <a:xfrm flipH="1">
            <a:off x="5705131" y="5589638"/>
            <a:ext cx="1" cy="277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613060" y="5867399"/>
            <a:ext cx="4007828" cy="338554"/>
          </a:xfrm>
          <a:prstGeom prst="rect">
            <a:avLst/>
          </a:prstGeom>
          <a:noFill/>
        </p:spPr>
        <p:txBody>
          <a:bodyPr wrap="none" rtlCol="0">
            <a:spAutoFit/>
          </a:bodyPr>
          <a:lstStyle/>
          <a:p>
            <a:r>
              <a:rPr lang="en-US" sz="1600" b="1" dirty="0"/>
              <a:t>Liquid solutions for waste disposition</a:t>
            </a:r>
          </a:p>
        </p:txBody>
      </p:sp>
    </p:spTree>
    <p:extLst>
      <p:ext uri="{BB962C8B-B14F-4D97-AF65-F5344CB8AC3E}">
        <p14:creationId xmlns:p14="http://schemas.microsoft.com/office/powerpoint/2010/main" val="2810927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641" y="29308"/>
            <a:ext cx="6052159" cy="4050423"/>
          </a:xfrm>
          <a:prstGeom prst="rect">
            <a:avLst/>
          </a:prstGeom>
        </p:spPr>
      </p:pic>
      <p:sp>
        <p:nvSpPr>
          <p:cNvPr id="2" name="Title 1"/>
          <p:cNvSpPr>
            <a:spLocks noGrp="1"/>
          </p:cNvSpPr>
          <p:nvPr>
            <p:ph type="title"/>
          </p:nvPr>
        </p:nvSpPr>
        <p:spPr/>
        <p:txBody>
          <a:bodyPr/>
          <a:lstStyle/>
          <a:p>
            <a:r>
              <a:rPr lang="en-US" dirty="0"/>
              <a:t>Deactivation</a:t>
            </a:r>
          </a:p>
        </p:txBody>
      </p:sp>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6029" t="38806" r="8287" b="10448"/>
          <a:stretch/>
        </p:blipFill>
        <p:spPr>
          <a:xfrm>
            <a:off x="4455460" y="3276600"/>
            <a:ext cx="4536142" cy="3352800"/>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33</a:t>
            </a:fld>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4184" r="11868" b="1127"/>
          <a:stretch/>
        </p:blipFill>
        <p:spPr>
          <a:xfrm>
            <a:off x="304800" y="1650777"/>
            <a:ext cx="3962400" cy="4292823"/>
          </a:xfrm>
          <a:prstGeom prst="rect">
            <a:avLst/>
          </a:prstGeom>
        </p:spPr>
      </p:pic>
    </p:spTree>
    <p:extLst>
      <p:ext uri="{BB962C8B-B14F-4D97-AF65-F5344CB8AC3E}">
        <p14:creationId xmlns:p14="http://schemas.microsoft.com/office/powerpoint/2010/main" val="2121791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Nuclear Criticality Hazard</a:t>
            </a:r>
          </a:p>
        </p:txBody>
      </p:sp>
      <p:sp>
        <p:nvSpPr>
          <p:cNvPr id="5" name="Content Placeholder 4"/>
          <p:cNvSpPr>
            <a:spLocks noGrp="1"/>
          </p:cNvSpPr>
          <p:nvPr>
            <p:ph idx="1"/>
          </p:nvPr>
        </p:nvSpPr>
        <p:spPr/>
        <p:txBody>
          <a:bodyPr/>
          <a:lstStyle/>
          <a:p>
            <a:r>
              <a:rPr lang="en-US" dirty="0"/>
              <a:t>The release of energy as the result of inadvertently producing a self-sustaining or divergent chain reaction</a:t>
            </a:r>
          </a:p>
          <a:p>
            <a:r>
              <a:rPr lang="en-US" dirty="0"/>
              <a:t>22 documented (known) process criticality accidents</a:t>
            </a:r>
          </a:p>
          <a:p>
            <a:pPr lvl="1"/>
            <a:r>
              <a:rPr lang="en-US" dirty="0"/>
              <a:t>21 involving solution/slurry</a:t>
            </a:r>
          </a:p>
          <a:p>
            <a:pPr lvl="1"/>
            <a:r>
              <a:rPr lang="en-US" dirty="0"/>
              <a:t>1 involving metal ingots</a:t>
            </a:r>
          </a:p>
          <a:p>
            <a:r>
              <a:rPr lang="en-US" dirty="0"/>
              <a:t>By Country</a:t>
            </a:r>
          </a:p>
          <a:p>
            <a:pPr lvl="1"/>
            <a:r>
              <a:rPr lang="en-US" dirty="0"/>
              <a:t>7 United States</a:t>
            </a:r>
          </a:p>
          <a:p>
            <a:pPr lvl="1"/>
            <a:r>
              <a:rPr lang="en-US" dirty="0"/>
              <a:t>1 United Kingdom</a:t>
            </a:r>
          </a:p>
          <a:p>
            <a:pPr lvl="1"/>
            <a:r>
              <a:rPr lang="en-US" dirty="0"/>
              <a:t>1 Japan</a:t>
            </a:r>
          </a:p>
          <a:p>
            <a:pPr lvl="1"/>
            <a:r>
              <a:rPr lang="en-US" dirty="0"/>
              <a:t>13 in the Former Soviet Union</a:t>
            </a:r>
          </a:p>
          <a:p>
            <a:pPr>
              <a:lnSpc>
                <a:spcPct val="90000"/>
              </a:lnSpc>
            </a:pPr>
            <a:r>
              <a:rPr lang="en-US" dirty="0"/>
              <a:t>9 deaths</a:t>
            </a:r>
          </a:p>
          <a:p>
            <a:pPr lvl="1">
              <a:lnSpc>
                <a:spcPct val="90000"/>
              </a:lnSpc>
            </a:pPr>
            <a:r>
              <a:rPr lang="en-US" dirty="0"/>
              <a:t>2 United States</a:t>
            </a:r>
          </a:p>
          <a:p>
            <a:pPr lvl="1">
              <a:lnSpc>
                <a:spcPct val="90000"/>
              </a:lnSpc>
            </a:pPr>
            <a:r>
              <a:rPr lang="en-US" dirty="0"/>
              <a:t>2 Japan</a:t>
            </a:r>
          </a:p>
          <a:p>
            <a:pPr lvl="1">
              <a:lnSpc>
                <a:spcPct val="90000"/>
              </a:lnSpc>
            </a:pPr>
            <a:r>
              <a:rPr lang="en-US" dirty="0"/>
              <a:t>5 Former Soviet Union</a:t>
            </a:r>
          </a:p>
          <a:p>
            <a:pPr>
              <a:lnSpc>
                <a:spcPct val="90000"/>
              </a:lnSpc>
            </a:pPr>
            <a:r>
              <a:rPr lang="en-US" dirty="0"/>
              <a:t>3 personnel required limb amputations</a:t>
            </a:r>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34</a:t>
            </a:fld>
            <a:endParaRPr lang="en-US" dirty="0"/>
          </a:p>
        </p:txBody>
      </p:sp>
      <p:pic>
        <p:nvPicPr>
          <p:cNvPr id="6" name="Picture 4"/>
          <p:cNvPicPr>
            <a:picLocks noChangeAspect="1" noChangeArrowheads="1"/>
          </p:cNvPicPr>
          <p:nvPr/>
        </p:nvPicPr>
        <p:blipFill>
          <a:blip r:embed="rId3" cstate="print"/>
          <a:srcRect l="2643" t="2040" r="2203" b="2040"/>
          <a:stretch>
            <a:fillRect/>
          </a:stretch>
        </p:blipFill>
        <p:spPr bwMode="auto">
          <a:xfrm>
            <a:off x="5621338" y="2124075"/>
            <a:ext cx="3217862" cy="4200525"/>
          </a:xfrm>
          <a:prstGeom prst="rect">
            <a:avLst/>
          </a:prstGeom>
          <a:noFill/>
          <a:ln w="9525">
            <a:noFill/>
            <a:miter lim="800000"/>
            <a:headEnd/>
            <a:tailEnd/>
          </a:ln>
        </p:spPr>
      </p:pic>
    </p:spTree>
    <p:extLst>
      <p:ext uri="{BB962C8B-B14F-4D97-AF65-F5344CB8AC3E}">
        <p14:creationId xmlns:p14="http://schemas.microsoft.com/office/powerpoint/2010/main" val="338950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25475"/>
            <a:ext cx="4191000" cy="593725"/>
          </a:xfrm>
        </p:spPr>
        <p:txBody>
          <a:bodyPr/>
          <a:lstStyle/>
          <a:p>
            <a:r>
              <a:rPr lang="en-US" dirty="0"/>
              <a:t>The Nuclear Criticality Hazard</a:t>
            </a:r>
          </a:p>
        </p:txBody>
      </p:sp>
      <p:sp>
        <p:nvSpPr>
          <p:cNvPr id="3" name="Content Placeholder 2"/>
          <p:cNvSpPr>
            <a:spLocks noGrp="1"/>
          </p:cNvSpPr>
          <p:nvPr>
            <p:ph idx="1"/>
          </p:nvPr>
        </p:nvSpPr>
        <p:spPr/>
        <p:txBody>
          <a:bodyPr/>
          <a:lstStyle/>
          <a:p>
            <a:endParaRPr lang="en-US" dirty="0"/>
          </a:p>
          <a:p>
            <a:r>
              <a:rPr lang="en-US" dirty="0"/>
              <a:t>1958 Criticality Accident</a:t>
            </a:r>
          </a:p>
          <a:p>
            <a:pPr lvl="1"/>
            <a:r>
              <a:rPr lang="en-US" dirty="0"/>
              <a:t>Multiple pulses</a:t>
            </a:r>
          </a:p>
          <a:p>
            <a:pPr lvl="1"/>
            <a:r>
              <a:rPr lang="en-US" dirty="0"/>
              <a:t>Eight significant exposures</a:t>
            </a:r>
          </a:p>
          <a:p>
            <a:pPr lvl="1"/>
            <a:r>
              <a:rPr lang="en-US" dirty="0"/>
              <a:t>Maximum Dose 461 rem</a:t>
            </a:r>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35</a:t>
            </a:fld>
            <a:endParaRPr lang="en-US" dirty="0"/>
          </a:p>
        </p:txBody>
      </p:sp>
      <p:pic>
        <p:nvPicPr>
          <p:cNvPr id="5" name="Picture 4"/>
          <p:cNvPicPr>
            <a:picLocks noChangeAspect="1"/>
          </p:cNvPicPr>
          <p:nvPr/>
        </p:nvPicPr>
        <p:blipFill>
          <a:blip r:embed="rId3"/>
          <a:stretch>
            <a:fillRect/>
          </a:stretch>
        </p:blipFill>
        <p:spPr>
          <a:xfrm>
            <a:off x="4226163" y="411480"/>
            <a:ext cx="4369197" cy="5715000"/>
          </a:xfrm>
          <a:prstGeom prst="rect">
            <a:avLst/>
          </a:prstGeom>
        </p:spPr>
      </p:pic>
      <p:pic>
        <p:nvPicPr>
          <p:cNvPr id="6" name="Picture 5"/>
          <p:cNvPicPr>
            <a:picLocks noChangeAspect="1"/>
          </p:cNvPicPr>
          <p:nvPr/>
        </p:nvPicPr>
        <p:blipFill>
          <a:blip r:embed="rId4"/>
          <a:stretch>
            <a:fillRect/>
          </a:stretch>
        </p:blipFill>
        <p:spPr>
          <a:xfrm>
            <a:off x="533400" y="3048000"/>
            <a:ext cx="4191000" cy="2099777"/>
          </a:xfrm>
          <a:prstGeom prst="rect">
            <a:avLst/>
          </a:prstGeom>
        </p:spPr>
      </p:pic>
    </p:spTree>
    <p:extLst>
      <p:ext uri="{BB962C8B-B14F-4D97-AF65-F5344CB8AC3E}">
        <p14:creationId xmlns:p14="http://schemas.microsoft.com/office/powerpoint/2010/main" val="122380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NCS Engineer Responsibilities</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Writing Criticality Safety Evaluations</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36</a:t>
            </a:fld>
            <a:endParaRPr lang="en-US" dirty="0"/>
          </a:p>
        </p:txBody>
      </p:sp>
      <p:pic>
        <p:nvPicPr>
          <p:cNvPr id="5" name="Picture 4"/>
          <p:cNvPicPr>
            <a:picLocks noChangeAspect="1"/>
          </p:cNvPicPr>
          <p:nvPr/>
        </p:nvPicPr>
        <p:blipFill>
          <a:blip r:embed="rId3"/>
          <a:stretch>
            <a:fillRect/>
          </a:stretch>
        </p:blipFill>
        <p:spPr>
          <a:xfrm>
            <a:off x="4023852" y="3034807"/>
            <a:ext cx="4185314" cy="3293517"/>
          </a:xfrm>
          <a:prstGeom prst="rect">
            <a:avLst/>
          </a:prstGeom>
        </p:spPr>
      </p:pic>
      <p:pic>
        <p:nvPicPr>
          <p:cNvPr id="6" name="Picture 5"/>
          <p:cNvPicPr>
            <a:picLocks noChangeAspect="1"/>
          </p:cNvPicPr>
          <p:nvPr/>
        </p:nvPicPr>
        <p:blipFill>
          <a:blip r:embed="rId4"/>
          <a:stretch>
            <a:fillRect/>
          </a:stretch>
        </p:blipFill>
        <p:spPr>
          <a:xfrm>
            <a:off x="914401" y="2438400"/>
            <a:ext cx="2528888" cy="3429000"/>
          </a:xfrm>
          <a:prstGeom prst="rect">
            <a:avLst/>
          </a:prstGeom>
        </p:spPr>
      </p:pic>
      <p:grpSp>
        <p:nvGrpSpPr>
          <p:cNvPr id="36" name="Group 35"/>
          <p:cNvGrpSpPr/>
          <p:nvPr/>
        </p:nvGrpSpPr>
        <p:grpSpPr>
          <a:xfrm>
            <a:off x="5029200" y="309283"/>
            <a:ext cx="3253740" cy="2837497"/>
            <a:chOff x="0" y="0"/>
            <a:chExt cx="4221742" cy="3236685"/>
          </a:xfrm>
        </p:grpSpPr>
        <p:sp>
          <p:nvSpPr>
            <p:cNvPr id="37" name="Cloud 36"/>
            <p:cNvSpPr/>
            <p:nvPr/>
          </p:nvSpPr>
          <p:spPr>
            <a:xfrm rot="20806534">
              <a:off x="52252" y="143691"/>
              <a:ext cx="4169490" cy="3091180"/>
            </a:xfrm>
            <a:prstGeom prst="cloud">
              <a:avLst/>
            </a:prstGeom>
            <a:solidFill>
              <a:srgbClr val="D9D9D9"/>
            </a:solidFill>
            <a:ln w="12700">
              <a:solidFill>
                <a:schemeClr val="bg1">
                  <a:lumMod val="65000"/>
                </a:schemeClr>
              </a:solidFill>
              <a:prstDash val="dash"/>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8" name="Group 37"/>
            <p:cNvGrpSpPr/>
            <p:nvPr/>
          </p:nvGrpSpPr>
          <p:grpSpPr>
            <a:xfrm>
              <a:off x="809897" y="1423851"/>
              <a:ext cx="1769110" cy="1386205"/>
              <a:chOff x="0" y="0"/>
              <a:chExt cx="1769110" cy="1386205"/>
            </a:xfrm>
          </p:grpSpPr>
          <p:sp>
            <p:nvSpPr>
              <p:cNvPr id="63" name="Cloud 62"/>
              <p:cNvSpPr/>
              <p:nvPr/>
            </p:nvSpPr>
            <p:spPr>
              <a:xfrm rot="9325583" flipV="1">
                <a:off x="0" y="0"/>
                <a:ext cx="1769110" cy="1386205"/>
              </a:xfrm>
              <a:prstGeom prst="cloud">
                <a:avLst/>
              </a:prstGeom>
              <a:solidFill>
                <a:schemeClr val="bg1">
                  <a:lumMod val="85000"/>
                  <a:alpha val="15000"/>
                </a:schemeClr>
              </a:solidFill>
              <a:ln w="12700" cap="flat" cmpd="sng" algn="ctr">
                <a:solidFill>
                  <a:schemeClr val="bg1">
                    <a:lumMod val="65000"/>
                  </a:schemeClr>
                </a:solidFill>
                <a:prstDash val="dash"/>
              </a:ln>
              <a:effectLst>
                <a:outerShdw blurRad="50800" dist="38100" algn="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Text Box 4"/>
              <p:cNvSpPr txBox="1"/>
              <p:nvPr/>
            </p:nvSpPr>
            <p:spPr>
              <a:xfrm>
                <a:off x="313509" y="470263"/>
                <a:ext cx="1113155" cy="52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i="1">
                    <a:solidFill>
                      <a:srgbClr val="00B050"/>
                    </a:solidFill>
                    <a:effectLst/>
                    <a:ea typeface="Calibri" panose="020F0502020204030204" pitchFamily="34" charset="0"/>
                    <a:cs typeface="Times New Roman" panose="02020603050405020304" pitchFamily="18" charset="0"/>
                  </a:rPr>
                  <a:t>Normal Conditions</a:t>
                </a:r>
                <a:endParaRPr lang="en-US" sz="1100">
                  <a:effectLst/>
                  <a:ea typeface="Calibri" panose="020F0502020204030204" pitchFamily="34" charset="0"/>
                  <a:cs typeface="Times New Roman" panose="02020603050405020304" pitchFamily="18" charset="0"/>
                </a:endParaRPr>
              </a:p>
            </p:txBody>
          </p:sp>
        </p:grpSp>
        <p:sp>
          <p:nvSpPr>
            <p:cNvPr id="39" name="Text Box 5"/>
            <p:cNvSpPr txBox="1"/>
            <p:nvPr/>
          </p:nvSpPr>
          <p:spPr>
            <a:xfrm>
              <a:off x="1489166" y="679268"/>
              <a:ext cx="1318260" cy="52197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i="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Credible Abnormal Conditions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6"/>
            <p:cNvSpPr txBox="1"/>
            <p:nvPr/>
          </p:nvSpPr>
          <p:spPr>
            <a:xfrm>
              <a:off x="0" y="0"/>
              <a:ext cx="1318260" cy="52197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i="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Unevaluated Conditions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1" name="Group 40"/>
            <p:cNvGrpSpPr/>
            <p:nvPr/>
          </p:nvGrpSpPr>
          <p:grpSpPr>
            <a:xfrm>
              <a:off x="1188720" y="2390502"/>
              <a:ext cx="424633" cy="846183"/>
              <a:chOff x="0" y="0"/>
              <a:chExt cx="424633" cy="846183"/>
            </a:xfrm>
          </p:grpSpPr>
          <p:cxnSp>
            <p:nvCxnSpPr>
              <p:cNvPr id="60" name="Straight Arrow Connector 59"/>
              <p:cNvCxnSpPr/>
              <p:nvPr/>
            </p:nvCxnSpPr>
            <p:spPr>
              <a:xfrm flipH="1">
                <a:off x="156754" y="235131"/>
                <a:ext cx="92710" cy="370840"/>
              </a:xfrm>
              <a:prstGeom prst="straightConnector1">
                <a:avLst/>
              </a:prstGeom>
              <a:noFill/>
              <a:ln w="12700" cap="flat" cmpd="sng" algn="ctr">
                <a:solidFill>
                  <a:sysClr val="windowText" lastClr="000000"/>
                </a:solidFill>
                <a:prstDash val="solid"/>
                <a:headEnd type="stealth" w="med" len="lg"/>
                <a:tailEnd type="stealth" w="med" len="lg"/>
              </a:ln>
              <a:effectLst/>
            </p:spPr>
          </p:cxnSp>
          <p:sp>
            <p:nvSpPr>
              <p:cNvPr id="61" name="Text Box 15"/>
              <p:cNvSpPr txBox="1"/>
              <p:nvPr/>
            </p:nvSpPr>
            <p:spPr>
              <a:xfrm>
                <a:off x="0" y="561703"/>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 Box 17"/>
              <p:cNvSpPr txBox="1"/>
              <p:nvPr/>
            </p:nvSpPr>
            <p:spPr>
              <a:xfrm>
                <a:off x="130628" y="0"/>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2" name="Group 41"/>
            <p:cNvGrpSpPr/>
            <p:nvPr/>
          </p:nvGrpSpPr>
          <p:grpSpPr>
            <a:xfrm>
              <a:off x="2116183" y="365760"/>
              <a:ext cx="1665605" cy="1603829"/>
              <a:chOff x="0" y="0"/>
              <a:chExt cx="1665605" cy="1603829"/>
            </a:xfrm>
          </p:grpSpPr>
          <p:cxnSp>
            <p:nvCxnSpPr>
              <p:cNvPr id="57" name="Straight Arrow Connector 56"/>
              <p:cNvCxnSpPr/>
              <p:nvPr/>
            </p:nvCxnSpPr>
            <p:spPr>
              <a:xfrm flipV="1">
                <a:off x="209005" y="209006"/>
                <a:ext cx="1238885" cy="1217930"/>
              </a:xfrm>
              <a:prstGeom prst="straightConnector1">
                <a:avLst/>
              </a:prstGeom>
              <a:ln w="127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58" name="Text Box 14"/>
              <p:cNvSpPr txBox="1"/>
              <p:nvPr/>
            </p:nvSpPr>
            <p:spPr>
              <a:xfrm>
                <a:off x="0" y="1319349"/>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 Box 20"/>
              <p:cNvSpPr txBox="1"/>
              <p:nvPr/>
            </p:nvSpPr>
            <p:spPr>
              <a:xfrm>
                <a:off x="1371600" y="0"/>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3" name="Group 42"/>
            <p:cNvGrpSpPr/>
            <p:nvPr/>
          </p:nvGrpSpPr>
          <p:grpSpPr>
            <a:xfrm>
              <a:off x="1998617" y="1567542"/>
              <a:ext cx="1534976" cy="1551577"/>
              <a:chOff x="0" y="0"/>
              <a:chExt cx="1534976" cy="1551577"/>
            </a:xfrm>
          </p:grpSpPr>
          <p:sp>
            <p:nvSpPr>
              <p:cNvPr id="52" name="Text Box 23"/>
              <p:cNvSpPr txBox="1"/>
              <p:nvPr/>
            </p:nvSpPr>
            <p:spPr>
              <a:xfrm>
                <a:off x="1240971" y="0"/>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4"/>
              <p:cNvSpPr txBox="1"/>
              <p:nvPr/>
            </p:nvSpPr>
            <p:spPr>
              <a:xfrm>
                <a:off x="0" y="561703"/>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4" name="Straight Arrow Connector 53"/>
              <p:cNvCxnSpPr/>
              <p:nvPr/>
            </p:nvCxnSpPr>
            <p:spPr>
              <a:xfrm flipH="1">
                <a:off x="235131" y="182880"/>
                <a:ext cx="1059180" cy="503583"/>
              </a:xfrm>
              <a:prstGeom prst="straightConnector1">
                <a:avLst/>
              </a:prstGeom>
              <a:noFill/>
              <a:ln w="12700" cap="flat" cmpd="sng" algn="ctr">
                <a:solidFill>
                  <a:sysClr val="windowText" lastClr="000000"/>
                </a:solidFill>
                <a:prstDash val="solid"/>
                <a:headEnd type="stealth" w="med" len="lg"/>
                <a:tailEnd type="stealth" w="med" len="lg"/>
              </a:ln>
              <a:effectLst/>
            </p:spPr>
          </p:cxnSp>
          <p:cxnSp>
            <p:nvCxnSpPr>
              <p:cNvPr id="55" name="Straight Arrow Connector 54"/>
              <p:cNvCxnSpPr/>
              <p:nvPr/>
            </p:nvCxnSpPr>
            <p:spPr>
              <a:xfrm flipH="1" flipV="1">
                <a:off x="209006" y="809897"/>
                <a:ext cx="417195" cy="516255"/>
              </a:xfrm>
              <a:prstGeom prst="straightConnector1">
                <a:avLst/>
              </a:prstGeom>
              <a:noFill/>
              <a:ln w="12700" cap="flat" cmpd="sng" algn="ctr">
                <a:solidFill>
                  <a:sysClr val="windowText" lastClr="000000"/>
                </a:solidFill>
                <a:prstDash val="solid"/>
                <a:headEnd type="stealth" w="med" len="lg"/>
                <a:tailEnd type="stealth" w="med" len="lg"/>
              </a:ln>
              <a:effectLst/>
            </p:spPr>
          </p:cxnSp>
          <p:sp>
            <p:nvSpPr>
              <p:cNvPr id="56" name="Text Box 27"/>
              <p:cNvSpPr txBox="1"/>
              <p:nvPr/>
            </p:nvSpPr>
            <p:spPr>
              <a:xfrm>
                <a:off x="535577" y="1267097"/>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4" name="Group 43"/>
            <p:cNvGrpSpPr/>
            <p:nvPr/>
          </p:nvGrpSpPr>
          <p:grpSpPr>
            <a:xfrm>
              <a:off x="104503" y="809897"/>
              <a:ext cx="1561102" cy="1381760"/>
              <a:chOff x="0" y="0"/>
              <a:chExt cx="1561102" cy="1381760"/>
            </a:xfrm>
          </p:grpSpPr>
          <p:cxnSp>
            <p:nvCxnSpPr>
              <p:cNvPr id="45" name="Straight Arrow Connector 44"/>
              <p:cNvCxnSpPr/>
              <p:nvPr/>
            </p:nvCxnSpPr>
            <p:spPr>
              <a:xfrm flipH="1" flipV="1">
                <a:off x="653142" y="222069"/>
                <a:ext cx="591820" cy="735965"/>
              </a:xfrm>
              <a:prstGeom prst="straightConnector1">
                <a:avLst/>
              </a:prstGeom>
              <a:noFill/>
              <a:ln w="12700" cap="flat" cmpd="sng" algn="ctr">
                <a:solidFill>
                  <a:sysClr val="windowText" lastClr="000000"/>
                </a:solidFill>
                <a:prstDash val="solid"/>
                <a:headEnd type="stealth" w="med" len="lg"/>
                <a:tailEnd type="stealth" w="med" len="lg"/>
              </a:ln>
              <a:effectLst/>
            </p:spPr>
          </p:cxnSp>
          <p:sp>
            <p:nvSpPr>
              <p:cNvPr id="46" name="Text Box 16"/>
              <p:cNvSpPr txBox="1"/>
              <p:nvPr/>
            </p:nvSpPr>
            <p:spPr>
              <a:xfrm>
                <a:off x="1149531" y="862149"/>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 Box 18"/>
              <p:cNvSpPr txBox="1"/>
              <p:nvPr/>
            </p:nvSpPr>
            <p:spPr>
              <a:xfrm>
                <a:off x="431074" y="0"/>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 Box 19"/>
              <p:cNvSpPr txBox="1"/>
              <p:nvPr/>
            </p:nvSpPr>
            <p:spPr>
              <a:xfrm>
                <a:off x="0" y="1097280"/>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9" name="Straight Arrow Connector 48"/>
              <p:cNvCxnSpPr/>
              <p:nvPr/>
            </p:nvCxnSpPr>
            <p:spPr>
              <a:xfrm flipH="1">
                <a:off x="248194" y="1045029"/>
                <a:ext cx="962660" cy="172085"/>
              </a:xfrm>
              <a:prstGeom prst="straightConnector1">
                <a:avLst/>
              </a:prstGeom>
              <a:noFill/>
              <a:ln w="12700" cap="flat" cmpd="sng" algn="ctr">
                <a:solidFill>
                  <a:sysClr val="windowText" lastClr="000000"/>
                </a:solidFill>
                <a:prstDash val="solid"/>
                <a:headEnd type="stealth" w="med" len="lg"/>
                <a:tailEnd type="stealth" w="med" len="lg"/>
              </a:ln>
              <a:effectLst/>
            </p:spPr>
          </p:cxnSp>
          <p:cxnSp>
            <p:nvCxnSpPr>
              <p:cNvPr id="50" name="Straight Arrow Connector 49"/>
              <p:cNvCxnSpPr/>
              <p:nvPr/>
            </p:nvCxnSpPr>
            <p:spPr>
              <a:xfrm flipH="1">
                <a:off x="1306285" y="561703"/>
                <a:ext cx="92710" cy="370840"/>
              </a:xfrm>
              <a:prstGeom prst="straightConnector1">
                <a:avLst/>
              </a:prstGeom>
              <a:noFill/>
              <a:ln w="12700" cap="flat" cmpd="sng" algn="ctr">
                <a:solidFill>
                  <a:sysClr val="windowText" lastClr="000000"/>
                </a:solidFill>
                <a:prstDash val="solid"/>
                <a:headEnd type="stealth" w="med" len="lg"/>
                <a:tailEnd type="stealth" w="med" len="lg"/>
              </a:ln>
              <a:effectLst/>
            </p:spPr>
          </p:cxnSp>
          <p:sp>
            <p:nvSpPr>
              <p:cNvPr id="51" name="Text Box 29"/>
              <p:cNvSpPr txBox="1"/>
              <p:nvPr/>
            </p:nvSpPr>
            <p:spPr>
              <a:xfrm>
                <a:off x="1267097" y="313509"/>
                <a:ext cx="294005" cy="28448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849137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NCS Engineer Responsibilities</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Reviewing Implementing Documents</a:t>
            </a:r>
          </a:p>
          <a:p>
            <a:pPr marL="628650" lvl="1" indent="-285750">
              <a:buFont typeface="Arial" panose="020B0604020202020204" pitchFamily="34" charset="0"/>
              <a:buChar char="•"/>
            </a:pPr>
            <a:r>
              <a:rPr lang="en-US" dirty="0"/>
              <a:t>Drawings</a:t>
            </a:r>
          </a:p>
          <a:p>
            <a:pPr marL="628650" lvl="1" indent="-285750">
              <a:buFont typeface="Arial" panose="020B0604020202020204" pitchFamily="34" charset="0"/>
              <a:buChar char="•"/>
            </a:pPr>
            <a:r>
              <a:rPr lang="en-US" dirty="0"/>
              <a:t>Procedures</a:t>
            </a:r>
          </a:p>
          <a:p>
            <a:pPr marL="628650" lvl="1" indent="-285750">
              <a:buFont typeface="Arial" panose="020B0604020202020204" pitchFamily="34" charset="0"/>
              <a:buChar char="•"/>
            </a:pPr>
            <a:r>
              <a:rPr lang="en-US" dirty="0"/>
              <a:t>Postings</a:t>
            </a:r>
          </a:p>
          <a:p>
            <a:pPr marL="628650" lvl="1" indent="-285750">
              <a:buFont typeface="Arial" panose="020B0604020202020204" pitchFamily="34" charset="0"/>
              <a:buChar char="•"/>
            </a:pPr>
            <a:r>
              <a:rPr lang="en-US" dirty="0"/>
              <a:t>Many Others</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37</a:t>
            </a:fld>
            <a:endParaRPr lang="en-US" dirty="0"/>
          </a:p>
        </p:txBody>
      </p:sp>
      <p:pic>
        <p:nvPicPr>
          <p:cNvPr id="7" name="Picture 6"/>
          <p:cNvPicPr>
            <a:picLocks noChangeAspect="1"/>
          </p:cNvPicPr>
          <p:nvPr/>
        </p:nvPicPr>
        <p:blipFill>
          <a:blip r:embed="rId3"/>
          <a:stretch>
            <a:fillRect/>
          </a:stretch>
        </p:blipFill>
        <p:spPr>
          <a:xfrm>
            <a:off x="2286000" y="1295400"/>
            <a:ext cx="6324600" cy="4886111"/>
          </a:xfrm>
          <a:prstGeom prst="rect">
            <a:avLst/>
          </a:prstGeom>
        </p:spPr>
      </p:pic>
    </p:spTree>
    <p:extLst>
      <p:ext uri="{BB962C8B-B14F-4D97-AF65-F5344CB8AC3E}">
        <p14:creationId xmlns:p14="http://schemas.microsoft.com/office/powerpoint/2010/main" val="265210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NCS Engineer Responsibilities</a:t>
            </a:r>
          </a:p>
        </p:txBody>
      </p:sp>
      <p:sp>
        <p:nvSpPr>
          <p:cNvPr id="3" name="Content Placeholder 2"/>
          <p:cNvSpPr>
            <a:spLocks noGrp="1"/>
          </p:cNvSpPr>
          <p:nvPr>
            <p:ph idx="1"/>
          </p:nvPr>
        </p:nvSpPr>
        <p:spPr/>
        <p:txBody>
          <a:bodyPr/>
          <a:lstStyle/>
          <a:p>
            <a:r>
              <a:rPr lang="en-US" dirty="0"/>
              <a:t>Operational Reviews</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295400"/>
            <a:ext cx="2991565" cy="44957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2365063"/>
            <a:ext cx="4134565" cy="2751195"/>
          </a:xfrm>
          <a:prstGeom prst="rect">
            <a:avLst/>
          </a:prstGeom>
        </p:spPr>
      </p:pic>
    </p:spTree>
    <p:extLst>
      <p:ext uri="{BB962C8B-B14F-4D97-AF65-F5344CB8AC3E}">
        <p14:creationId xmlns:p14="http://schemas.microsoft.com/office/powerpoint/2010/main" val="2993248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NCS Engineer Responsibilities</a:t>
            </a:r>
          </a:p>
        </p:txBody>
      </p:sp>
      <p:sp>
        <p:nvSpPr>
          <p:cNvPr id="3" name="Content Placeholder 2"/>
          <p:cNvSpPr>
            <a:spLocks noGrp="1"/>
          </p:cNvSpPr>
          <p:nvPr>
            <p:ph idx="1"/>
          </p:nvPr>
        </p:nvSpPr>
        <p:spPr/>
        <p:txBody>
          <a:bodyPr/>
          <a:lstStyle/>
          <a:p>
            <a:r>
              <a:rPr lang="en-US" dirty="0"/>
              <a:t>Perform NCS Calculations</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39</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279862"/>
            <a:ext cx="3402084" cy="1064523"/>
          </a:xfrm>
          <a:prstGeom prst="rect">
            <a:avLst/>
          </a:prstGeom>
        </p:spPr>
      </p:pic>
      <p:pic>
        <p:nvPicPr>
          <p:cNvPr id="8" name="Picture 7"/>
          <p:cNvPicPr>
            <a:picLocks noChangeAspect="1"/>
          </p:cNvPicPr>
          <p:nvPr/>
        </p:nvPicPr>
        <p:blipFill>
          <a:blip r:embed="rId4"/>
          <a:stretch>
            <a:fillRect/>
          </a:stretch>
        </p:blipFill>
        <p:spPr>
          <a:xfrm>
            <a:off x="6839442" y="638944"/>
            <a:ext cx="1771158" cy="135401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2820" y="2502172"/>
            <a:ext cx="2590800" cy="3886200"/>
          </a:xfrm>
          <a:prstGeom prst="rect">
            <a:avLst/>
          </a:prstGeom>
        </p:spPr>
      </p:pic>
      <p:pic>
        <p:nvPicPr>
          <p:cNvPr id="12" name="Picture 11"/>
          <p:cNvPicPr>
            <a:picLocks noChangeAspect="1"/>
          </p:cNvPicPr>
          <p:nvPr/>
        </p:nvPicPr>
        <p:blipFill rotWithShape="1">
          <a:blip r:embed="rId6"/>
          <a:srcRect l="16778" r="18439" b="34444"/>
          <a:stretch/>
        </p:blipFill>
        <p:spPr>
          <a:xfrm>
            <a:off x="145440" y="1828800"/>
            <a:ext cx="2971800" cy="4495800"/>
          </a:xfrm>
          <a:prstGeom prst="rect">
            <a:avLst/>
          </a:prstGeom>
        </p:spPr>
      </p:pic>
    </p:spTree>
    <p:extLst>
      <p:ext uri="{BB962C8B-B14F-4D97-AF65-F5344CB8AC3E}">
        <p14:creationId xmlns:p14="http://schemas.microsoft.com/office/powerpoint/2010/main" val="147857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pPr marL="0" indent="0">
              <a:buNone/>
            </a:pPr>
            <a:r>
              <a:rPr lang="en-US" b="1" dirty="0"/>
              <a:t>Department of Energy Nuclear Weapons Complex</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4</a:t>
            </a:fld>
            <a:endParaRPr lang="en-US" dirty="0"/>
          </a:p>
        </p:txBody>
      </p:sp>
      <p:pic>
        <p:nvPicPr>
          <p:cNvPr id="5" name="Picture 4" descr="08-0663A-nuclear-security-enterprise-map_07-17-1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000" y="1375197"/>
            <a:ext cx="7493000" cy="5321344"/>
          </a:xfrm>
          <a:prstGeom prst="rect">
            <a:avLst/>
          </a:prstGeom>
        </p:spPr>
      </p:pic>
    </p:spTree>
    <p:extLst>
      <p:ext uri="{BB962C8B-B14F-4D97-AF65-F5344CB8AC3E}">
        <p14:creationId xmlns:p14="http://schemas.microsoft.com/office/powerpoint/2010/main" val="280032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633920"/>
            <a:ext cx="5334000" cy="4055805"/>
          </a:xfrm>
          <a:prstGeom prst="rect">
            <a:avLst/>
          </a:prstGeom>
        </p:spPr>
      </p:pic>
      <p:sp>
        <p:nvSpPr>
          <p:cNvPr id="2" name="Title 1"/>
          <p:cNvSpPr>
            <a:spLocks noGrp="1"/>
          </p:cNvSpPr>
          <p:nvPr>
            <p:ph type="title"/>
          </p:nvPr>
        </p:nvSpPr>
        <p:spPr/>
        <p:txBody>
          <a:bodyPr/>
          <a:lstStyle/>
          <a:p>
            <a:r>
              <a:rPr lang="en-US" dirty="0"/>
              <a:t>Validation</a:t>
            </a:r>
          </a:p>
        </p:txBody>
      </p:sp>
      <p:sp>
        <p:nvSpPr>
          <p:cNvPr id="3" name="Content Placeholder 2"/>
          <p:cNvSpPr>
            <a:spLocks noGrp="1"/>
          </p:cNvSpPr>
          <p:nvPr>
            <p:ph idx="1"/>
          </p:nvPr>
        </p:nvSpPr>
        <p:spPr/>
        <p:txBody>
          <a:bodyPr/>
          <a:lstStyle/>
          <a:p>
            <a:r>
              <a:rPr lang="en-US" dirty="0"/>
              <a:t>Criticality Calculations</a:t>
            </a:r>
          </a:p>
          <a:p>
            <a:r>
              <a:rPr lang="en-US" dirty="0"/>
              <a:t>Shielding Calculations</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40</a:t>
            </a:fld>
            <a:endParaRPr lang="en-US" dirty="0"/>
          </a:p>
        </p:txBody>
      </p:sp>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4565" y="76200"/>
            <a:ext cx="517557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023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a:t>
            </a:r>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41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290144"/>
            <a:ext cx="3276600" cy="4920156"/>
          </a:xfrm>
          <a:prstGeom prst="rect">
            <a:avLst/>
          </a:prstGeom>
        </p:spPr>
      </p:pic>
      <p:pic>
        <p:nvPicPr>
          <p:cNvPr id="7" name="Picture 6"/>
          <p:cNvPicPr>
            <a:picLocks noChangeAspect="1"/>
          </p:cNvPicPr>
          <p:nvPr/>
        </p:nvPicPr>
        <p:blipFill>
          <a:blip r:embed="rId4"/>
          <a:stretch>
            <a:fillRect/>
          </a:stretch>
        </p:blipFill>
        <p:spPr>
          <a:xfrm>
            <a:off x="533400" y="1614731"/>
            <a:ext cx="4409423" cy="4876800"/>
          </a:xfrm>
          <a:prstGeom prst="rect">
            <a:avLst/>
          </a:prstGeom>
        </p:spPr>
      </p:pic>
    </p:spTree>
    <p:extLst>
      <p:ext uri="{BB962C8B-B14F-4D97-AF65-F5344CB8AC3E}">
        <p14:creationId xmlns:p14="http://schemas.microsoft.com/office/powerpoint/2010/main" val="4139610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Criticality Accident </a:t>
            </a:r>
            <a:r>
              <a:rPr lang="en-US"/>
              <a:t>Alarm System (CAAS)</a:t>
            </a:r>
            <a:endParaRPr lang="en-US" dirty="0"/>
          </a:p>
        </p:txBody>
      </p:sp>
      <p:sp>
        <p:nvSpPr>
          <p:cNvPr id="3" name="Content Placeholder 2"/>
          <p:cNvSpPr>
            <a:spLocks noGrp="1"/>
          </p:cNvSpPr>
          <p:nvPr>
            <p:ph idx="1"/>
          </p:nvPr>
        </p:nvSpPr>
        <p:spPr/>
        <p:txBody>
          <a:bodyPr/>
          <a:lstStyle/>
          <a:p>
            <a:r>
              <a:rPr lang="en-US" dirty="0"/>
              <a:t>Detector Placement</a:t>
            </a:r>
          </a:p>
          <a:p>
            <a:r>
              <a:rPr lang="en-US" dirty="0"/>
              <a:t>Evacuation Zone Determination</a:t>
            </a:r>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42</a:t>
            </a:fld>
            <a:endParaRPr lang="en-US"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114800" cy="565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02" y="4572000"/>
            <a:ext cx="1935162" cy="19351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238" y="3398838"/>
            <a:ext cx="1935162" cy="193516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133600"/>
            <a:ext cx="1935162" cy="1935162"/>
          </a:xfrm>
          <a:prstGeom prst="rect">
            <a:avLst/>
          </a:prstGeom>
        </p:spPr>
      </p:pic>
    </p:spTree>
    <p:extLst>
      <p:ext uri="{BB962C8B-B14F-4D97-AF65-F5344CB8AC3E}">
        <p14:creationId xmlns:p14="http://schemas.microsoft.com/office/powerpoint/2010/main" val="274259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NCS Responsibilities at Y-12</a:t>
            </a:r>
          </a:p>
        </p:txBody>
      </p:sp>
      <p:sp>
        <p:nvSpPr>
          <p:cNvPr id="5" name="Content Placeholder 4"/>
          <p:cNvSpPr>
            <a:spLocks noGrp="1"/>
          </p:cNvSpPr>
          <p:nvPr>
            <p:ph idx="1"/>
          </p:nvPr>
        </p:nvSpPr>
        <p:spPr/>
        <p:txBody>
          <a:bodyPr/>
          <a:lstStyle/>
          <a:p>
            <a:r>
              <a:rPr lang="en-US" dirty="0"/>
              <a:t>Abnormal Condition Response</a:t>
            </a:r>
          </a:p>
          <a:p>
            <a:r>
              <a:rPr lang="en-US" dirty="0"/>
              <a:t>Emergency Response</a:t>
            </a:r>
          </a:p>
          <a:p>
            <a:r>
              <a:rPr lang="en-US" dirty="0"/>
              <a:t>Program Assessments</a:t>
            </a:r>
          </a:p>
          <a:p>
            <a:endParaRPr lang="en-US" dirty="0"/>
          </a:p>
        </p:txBody>
      </p:sp>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43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677419"/>
            <a:ext cx="2143125" cy="21431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33799"/>
            <a:ext cx="4116169" cy="275235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015620"/>
            <a:ext cx="4368732" cy="3275456"/>
          </a:xfrm>
          <a:prstGeom prst="rect">
            <a:avLst/>
          </a:prstGeom>
        </p:spPr>
      </p:pic>
    </p:spTree>
    <p:extLst>
      <p:ext uri="{BB962C8B-B14F-4D97-AF65-F5344CB8AC3E}">
        <p14:creationId xmlns:p14="http://schemas.microsoft.com/office/powerpoint/2010/main" val="2321459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688374"/>
            <a:ext cx="8534400" cy="3709851"/>
          </a:xfrm>
        </p:spPr>
      </p:pic>
      <p:sp>
        <p:nvSpPr>
          <p:cNvPr id="4" name="Slide Number Placeholder 3"/>
          <p:cNvSpPr>
            <a:spLocks noGrp="1"/>
          </p:cNvSpPr>
          <p:nvPr>
            <p:ph type="sldNum" sz="quarter" idx="12"/>
          </p:nvPr>
        </p:nvSpPr>
        <p:spPr/>
        <p:txBody>
          <a:bodyPr/>
          <a:lstStyle/>
          <a:p>
            <a:pPr>
              <a:defRPr/>
            </a:pPr>
            <a:fld id="{B466DA7F-B1C4-48E6-AD3D-09D598288690}" type="slidenum">
              <a:rPr lang="en-US" smtClean="0"/>
              <a:pPr>
                <a:defRPr/>
              </a:pPr>
              <a:t>44</a:t>
            </a:fld>
            <a:endParaRPr lang="en-US" dirty="0"/>
          </a:p>
        </p:txBody>
      </p:sp>
    </p:spTree>
    <p:extLst>
      <p:ext uri="{BB962C8B-B14F-4D97-AF65-F5344CB8AC3E}">
        <p14:creationId xmlns:p14="http://schemas.microsoft.com/office/powerpoint/2010/main" val="3251940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45</a:t>
            </a:fld>
            <a:endParaRPr lang="en-US" dirty="0"/>
          </a:p>
        </p:txBody>
      </p:sp>
      <p:sp>
        <p:nvSpPr>
          <p:cNvPr id="5" name="TextBox 4"/>
          <p:cNvSpPr txBox="1"/>
          <p:nvPr/>
        </p:nvSpPr>
        <p:spPr>
          <a:xfrm>
            <a:off x="990600" y="1246287"/>
            <a:ext cx="7086600" cy="5078313"/>
          </a:xfrm>
          <a:prstGeom prst="rect">
            <a:avLst/>
          </a:prstGeom>
          <a:noFill/>
        </p:spPr>
        <p:txBody>
          <a:bodyPr wrap="square" rtlCol="0">
            <a:spAutoFit/>
          </a:bodyPr>
          <a:lstStyle/>
          <a:p>
            <a:r>
              <a:rPr lang="en-US" dirty="0"/>
              <a:t>This work of authorship and those incorporated herein were prepared by Consolidated Nuclear Security, LLC (CNS) as accounts of work sponsored by an agency of the United States Government under Contract DE‑NA0001942. Neither the United States Government nor any agency thereof, nor CNS, nor any of their employees, makes any warranty, express or implied, or assumes any legal liability or responsibility to any non‑governmental recipient hereof for the accuracy, completeness, use made,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or contractor thereof. The views and opinions of authors expressed herein do not necessarily state or reflect those of the United States Government or any agency or contractor (other than the authors) thereof. </a:t>
            </a:r>
          </a:p>
        </p:txBody>
      </p:sp>
      <p:sp>
        <p:nvSpPr>
          <p:cNvPr id="10" name="TextBox 9"/>
          <p:cNvSpPr txBox="1"/>
          <p:nvPr/>
        </p:nvSpPr>
        <p:spPr>
          <a:xfrm>
            <a:off x="3505200" y="528935"/>
            <a:ext cx="2590800" cy="461665"/>
          </a:xfrm>
          <a:prstGeom prst="rect">
            <a:avLst/>
          </a:prstGeom>
          <a:noFill/>
        </p:spPr>
        <p:txBody>
          <a:bodyPr wrap="square" rtlCol="0">
            <a:spAutoFit/>
          </a:bodyPr>
          <a:lstStyle/>
          <a:p>
            <a:r>
              <a:rPr lang="en-US" sz="2400" dirty="0"/>
              <a:t>Disclaimer</a:t>
            </a:r>
          </a:p>
        </p:txBody>
      </p:sp>
    </p:spTree>
    <p:extLst>
      <p:ext uri="{BB962C8B-B14F-4D97-AF65-F5344CB8AC3E}">
        <p14:creationId xmlns:p14="http://schemas.microsoft.com/office/powerpoint/2010/main" val="163741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626" y="72896"/>
            <a:ext cx="4545724" cy="3562865"/>
          </a:xfrm>
          <a:prstGeom prst="rect">
            <a:avLst/>
          </a:prstGeom>
        </p:spPr>
      </p:pic>
      <p:sp>
        <p:nvSpPr>
          <p:cNvPr id="2" name="Title 1"/>
          <p:cNvSpPr>
            <a:spLocks noGrp="1"/>
          </p:cNvSpPr>
          <p:nvPr>
            <p:ph type="title"/>
          </p:nvPr>
        </p:nvSpPr>
        <p:spPr/>
        <p:txBody>
          <a:bodyPr/>
          <a:lstStyle/>
          <a:p>
            <a:r>
              <a:rPr lang="en-US" dirty="0"/>
              <a:t>History of Y-12</a:t>
            </a:r>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5</a:t>
            </a:fld>
            <a:endParaRPr lang="en-US" dirty="0"/>
          </a:p>
        </p:txBody>
      </p:sp>
      <p:sp>
        <p:nvSpPr>
          <p:cNvPr id="7" name="Content Placeholder 2"/>
          <p:cNvSpPr txBox="1">
            <a:spLocks/>
          </p:cNvSpPr>
          <p:nvPr/>
        </p:nvSpPr>
        <p:spPr bwMode="auto">
          <a:xfrm>
            <a:off x="304800" y="990600"/>
            <a:ext cx="3962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spcBef>
                <a:spcPts val="1200"/>
              </a:spcBef>
              <a:spcAft>
                <a:spcPct val="0"/>
              </a:spcAft>
              <a:buClr>
                <a:schemeClr val="accent2"/>
              </a:buClr>
              <a:buFont typeface="Arial" charset="0"/>
              <a:buChar char="•"/>
              <a:defRPr b="0" kern="1200">
                <a:solidFill>
                  <a:schemeClr val="accent3"/>
                </a:solidFill>
                <a:latin typeface="+mn-lt"/>
                <a:ea typeface="+mn-ea"/>
                <a:cs typeface="+mn-cs"/>
              </a:defRPr>
            </a:lvl1pPr>
            <a:lvl2pPr marL="457200" indent="-171450" algn="l" rtl="0" eaLnBrk="1" fontAlgn="base" hangingPunct="1">
              <a:spcBef>
                <a:spcPts val="600"/>
              </a:spcBef>
              <a:spcAft>
                <a:spcPct val="0"/>
              </a:spcAft>
              <a:buClr>
                <a:schemeClr val="accent2"/>
              </a:buClr>
              <a:buFont typeface="Arial" charset="0"/>
              <a:buChar char="•"/>
              <a:defRPr sz="1600" kern="1200">
                <a:solidFill>
                  <a:schemeClr val="accent3"/>
                </a:solidFill>
                <a:latin typeface="+mn-lt"/>
                <a:ea typeface="+mn-ea"/>
                <a:cs typeface="+mn-cs"/>
              </a:defRPr>
            </a:lvl2pPr>
            <a:lvl3pPr marL="742950" indent="-171450" algn="l" rtl="0" eaLnBrk="1" fontAlgn="base" hangingPunct="1">
              <a:spcBef>
                <a:spcPct val="20000"/>
              </a:spcBef>
              <a:spcAft>
                <a:spcPct val="0"/>
              </a:spcAft>
              <a:buClr>
                <a:schemeClr val="accent2"/>
              </a:buClr>
              <a:buFont typeface="Arial" charset="0"/>
              <a:buChar char="•"/>
              <a:defRPr sz="1400" kern="1200">
                <a:solidFill>
                  <a:schemeClr val="accent3"/>
                </a:solidFill>
                <a:latin typeface="+mn-lt"/>
                <a:ea typeface="+mn-ea"/>
                <a:cs typeface="+mn-cs"/>
              </a:defRPr>
            </a:lvl3pPr>
            <a:lvl4pPr marL="971550" indent="-114300" algn="l" rtl="0" eaLnBrk="1" fontAlgn="base" hangingPunct="1">
              <a:spcBef>
                <a:spcPct val="20000"/>
              </a:spcBef>
              <a:spcAft>
                <a:spcPct val="0"/>
              </a:spcAft>
              <a:buClr>
                <a:schemeClr val="accent2"/>
              </a:buClr>
              <a:buFont typeface="Arial" charset="0"/>
              <a:buChar char="•"/>
              <a:defRPr sz="1200" kern="1200">
                <a:solidFill>
                  <a:schemeClr val="accent3"/>
                </a:solidFill>
                <a:latin typeface="+mn-lt"/>
                <a:ea typeface="+mn-ea"/>
                <a:cs typeface="+mn-cs"/>
              </a:defRPr>
            </a:lvl4pPr>
            <a:lvl5pPr marL="1200150" indent="-114300" algn="l" rtl="0" eaLnBrk="1" fontAlgn="base" hangingPunct="1">
              <a:spcBef>
                <a:spcPct val="20000"/>
              </a:spcBef>
              <a:spcAft>
                <a:spcPct val="0"/>
              </a:spcAft>
              <a:buClr>
                <a:schemeClr val="accent2"/>
              </a:buClr>
              <a:buFont typeface="Arial" charset="0"/>
              <a:buChar char="•"/>
              <a:defRPr sz="1200" kern="1200">
                <a:solidFill>
                  <a:schemeClr val="accent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Manhattan Project</a:t>
            </a:r>
          </a:p>
          <a:p>
            <a:r>
              <a:rPr lang="en-US" dirty="0"/>
              <a:t>Electromagnetic Enrichment of Uranium</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810132"/>
            <a:ext cx="2850229" cy="3733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28" y="2514600"/>
            <a:ext cx="5825971" cy="3695850"/>
          </a:xfrm>
          <a:prstGeom prst="rect">
            <a:avLst/>
          </a:prstGeom>
        </p:spPr>
      </p:pic>
    </p:spTree>
    <p:extLst>
      <p:ext uri="{BB962C8B-B14F-4D97-AF65-F5344CB8AC3E}">
        <p14:creationId xmlns:p14="http://schemas.microsoft.com/office/powerpoint/2010/main" val="247026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Y-12</a:t>
            </a:r>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6</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96294"/>
            <a:ext cx="7159216" cy="5315350"/>
          </a:xfrm>
          <a:prstGeom prst="rect">
            <a:avLst/>
          </a:prstGeom>
        </p:spPr>
      </p:pic>
      <p:pic>
        <p:nvPicPr>
          <p:cNvPr id="8" name="Content Placeholder 7"/>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437" t="4348" r="2147" b="4348"/>
          <a:stretch/>
        </p:blipFill>
        <p:spPr>
          <a:xfrm>
            <a:off x="4168588" y="411162"/>
            <a:ext cx="4648200" cy="3200400"/>
          </a:xfrm>
        </p:spPr>
      </p:pic>
    </p:spTree>
    <p:extLst>
      <p:ext uri="{BB962C8B-B14F-4D97-AF65-F5344CB8AC3E}">
        <p14:creationId xmlns:p14="http://schemas.microsoft.com/office/powerpoint/2010/main" val="285822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Y-12</a:t>
            </a:r>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7</a:t>
            </a:fld>
            <a:endParaRPr lang="en-US" dirty="0"/>
          </a:p>
        </p:txBody>
      </p:sp>
      <p:sp>
        <p:nvSpPr>
          <p:cNvPr id="7" name="Content Placeholder 2"/>
          <p:cNvSpPr txBox="1">
            <a:spLocks/>
          </p:cNvSpPr>
          <p:nvPr/>
        </p:nvSpPr>
        <p:spPr bwMode="auto">
          <a:xfrm>
            <a:off x="304800" y="990600"/>
            <a:ext cx="3962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spcBef>
                <a:spcPts val="1200"/>
              </a:spcBef>
              <a:spcAft>
                <a:spcPct val="0"/>
              </a:spcAft>
              <a:buClr>
                <a:schemeClr val="accent2"/>
              </a:buClr>
              <a:buFont typeface="Arial" charset="0"/>
              <a:buChar char="•"/>
              <a:defRPr b="0" kern="1200">
                <a:solidFill>
                  <a:schemeClr val="accent3"/>
                </a:solidFill>
                <a:latin typeface="+mn-lt"/>
                <a:ea typeface="+mn-ea"/>
                <a:cs typeface="+mn-cs"/>
              </a:defRPr>
            </a:lvl1pPr>
            <a:lvl2pPr marL="457200" indent="-171450" algn="l" rtl="0" eaLnBrk="1" fontAlgn="base" hangingPunct="1">
              <a:spcBef>
                <a:spcPts val="600"/>
              </a:spcBef>
              <a:spcAft>
                <a:spcPct val="0"/>
              </a:spcAft>
              <a:buClr>
                <a:schemeClr val="accent2"/>
              </a:buClr>
              <a:buFont typeface="Arial" charset="0"/>
              <a:buChar char="•"/>
              <a:defRPr sz="1600" kern="1200">
                <a:solidFill>
                  <a:schemeClr val="accent3"/>
                </a:solidFill>
                <a:latin typeface="+mn-lt"/>
                <a:ea typeface="+mn-ea"/>
                <a:cs typeface="+mn-cs"/>
              </a:defRPr>
            </a:lvl2pPr>
            <a:lvl3pPr marL="742950" indent="-171450" algn="l" rtl="0" eaLnBrk="1" fontAlgn="base" hangingPunct="1">
              <a:spcBef>
                <a:spcPct val="20000"/>
              </a:spcBef>
              <a:spcAft>
                <a:spcPct val="0"/>
              </a:spcAft>
              <a:buClr>
                <a:schemeClr val="accent2"/>
              </a:buClr>
              <a:buFont typeface="Arial" charset="0"/>
              <a:buChar char="•"/>
              <a:defRPr sz="1400" kern="1200">
                <a:solidFill>
                  <a:schemeClr val="accent3"/>
                </a:solidFill>
                <a:latin typeface="+mn-lt"/>
                <a:ea typeface="+mn-ea"/>
                <a:cs typeface="+mn-cs"/>
              </a:defRPr>
            </a:lvl3pPr>
            <a:lvl4pPr marL="971550" indent="-114300" algn="l" rtl="0" eaLnBrk="1" fontAlgn="base" hangingPunct="1">
              <a:spcBef>
                <a:spcPct val="20000"/>
              </a:spcBef>
              <a:spcAft>
                <a:spcPct val="0"/>
              </a:spcAft>
              <a:buClr>
                <a:schemeClr val="accent2"/>
              </a:buClr>
              <a:buFont typeface="Arial" charset="0"/>
              <a:buChar char="•"/>
              <a:defRPr sz="1200" kern="1200">
                <a:solidFill>
                  <a:schemeClr val="accent3"/>
                </a:solidFill>
                <a:latin typeface="+mn-lt"/>
                <a:ea typeface="+mn-ea"/>
                <a:cs typeface="+mn-cs"/>
              </a:defRPr>
            </a:lvl4pPr>
            <a:lvl5pPr marL="1200150" indent="-114300" algn="l" rtl="0" eaLnBrk="1" fontAlgn="base" hangingPunct="1">
              <a:spcBef>
                <a:spcPct val="20000"/>
              </a:spcBef>
              <a:spcAft>
                <a:spcPct val="0"/>
              </a:spcAft>
              <a:buClr>
                <a:schemeClr val="accent2"/>
              </a:buClr>
              <a:buFont typeface="Arial" charset="0"/>
              <a:buChar char="•"/>
              <a:defRPr sz="1200" kern="1200">
                <a:solidFill>
                  <a:schemeClr val="accent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1945</a:t>
            </a:r>
          </a:p>
          <a:p>
            <a:r>
              <a:rPr lang="en-US" dirty="0"/>
              <a:t>Enrichment Facilities</a:t>
            </a:r>
          </a:p>
          <a:p>
            <a:r>
              <a:rPr lang="en-US" dirty="0"/>
              <a:t>Chemical Recovery</a:t>
            </a:r>
          </a:p>
          <a:p>
            <a:r>
              <a:rPr lang="en-US" dirty="0"/>
              <a:t>Analytical Laboratories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21" t="26667" r="2322" b="26667"/>
          <a:stretch/>
        </p:blipFill>
        <p:spPr>
          <a:xfrm>
            <a:off x="268814" y="2950664"/>
            <a:ext cx="8229600" cy="3200400"/>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91000" y="320040"/>
            <a:ext cx="4031493" cy="2972229"/>
          </a:xfrm>
        </p:spPr>
      </p:pic>
    </p:spTree>
    <p:extLst>
      <p:ext uri="{BB962C8B-B14F-4D97-AF65-F5344CB8AC3E}">
        <p14:creationId xmlns:p14="http://schemas.microsoft.com/office/powerpoint/2010/main" val="894953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Y-12</a:t>
            </a:r>
          </a:p>
        </p:txBody>
      </p:sp>
      <p:sp>
        <p:nvSpPr>
          <p:cNvPr id="3" name="Content Placeholder 2"/>
          <p:cNvSpPr>
            <a:spLocks noGrp="1"/>
          </p:cNvSpPr>
          <p:nvPr>
            <p:ph idx="1"/>
          </p:nvPr>
        </p:nvSpPr>
        <p:spPr/>
        <p:txBody>
          <a:bodyPr/>
          <a:lstStyle/>
          <a:p>
            <a:pPr marL="0" indent="0">
              <a:buNone/>
            </a:pPr>
            <a:r>
              <a:rPr lang="en-US" sz="2800" b="1" dirty="0"/>
              <a:t>Y-12 efforts helped end World War II</a:t>
            </a:r>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08450"/>
            <a:ext cx="5629922" cy="41769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600200"/>
            <a:ext cx="4953000" cy="3661993"/>
          </a:xfrm>
          <a:prstGeom prst="rect">
            <a:avLst/>
          </a:prstGeom>
        </p:spPr>
      </p:pic>
    </p:spTree>
    <p:extLst>
      <p:ext uri="{BB962C8B-B14F-4D97-AF65-F5344CB8AC3E}">
        <p14:creationId xmlns:p14="http://schemas.microsoft.com/office/powerpoint/2010/main" val="3101008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in mission</a:t>
            </a:r>
          </a:p>
        </p:txBody>
      </p:sp>
      <p:sp>
        <p:nvSpPr>
          <p:cNvPr id="3" name="Content Placeholder 2"/>
          <p:cNvSpPr>
            <a:spLocks noGrp="1"/>
          </p:cNvSpPr>
          <p:nvPr>
            <p:ph idx="1"/>
          </p:nvPr>
        </p:nvSpPr>
        <p:spPr/>
        <p:txBody>
          <a:bodyPr/>
          <a:lstStyle/>
          <a:p>
            <a:pPr marL="0" indent="0">
              <a:buNone/>
            </a:pPr>
            <a:r>
              <a:rPr lang="en-US" b="1" dirty="0"/>
              <a:t>Enrichment at GDP preferred (K-25 site)</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2CE61A14-1810-48E4-8E95-F6A74C1A9C7A}" type="slidenum">
              <a:rPr lang="en-US" smtClean="0"/>
              <a:pPr>
                <a:defRPr/>
              </a:pPr>
              <a:t>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057400"/>
            <a:ext cx="4566983" cy="34871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959042"/>
            <a:ext cx="4114800" cy="28419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506791"/>
            <a:ext cx="3810000" cy="1766455"/>
          </a:xfrm>
          <a:prstGeom prst="rect">
            <a:avLst/>
          </a:prstGeom>
        </p:spPr>
      </p:pic>
    </p:spTree>
    <p:extLst>
      <p:ext uri="{BB962C8B-B14F-4D97-AF65-F5344CB8AC3E}">
        <p14:creationId xmlns:p14="http://schemas.microsoft.com/office/powerpoint/2010/main" val="1214333073"/>
      </p:ext>
    </p:extLst>
  </p:cSld>
  <p:clrMapOvr>
    <a:masterClrMapping/>
  </p:clrMapOvr>
</p:sld>
</file>

<file path=ppt/theme/theme1.xml><?xml version="1.0" encoding="utf-8"?>
<a:theme xmlns:a="http://schemas.openxmlformats.org/drawingml/2006/main" name="CNS_PPT_Template_INTERNAL_v01">
  <a:themeElements>
    <a:clrScheme name="CNS">
      <a:dk1>
        <a:sysClr val="windowText" lastClr="000000"/>
      </a:dk1>
      <a:lt1>
        <a:sysClr val="window" lastClr="FFFFFF"/>
      </a:lt1>
      <a:dk2>
        <a:srgbClr val="1F497D"/>
      </a:dk2>
      <a:lt2>
        <a:srgbClr val="EEECE1"/>
      </a:lt2>
      <a:accent1>
        <a:srgbClr val="008CCC"/>
      </a:accent1>
      <a:accent2>
        <a:srgbClr val="EE3123"/>
      </a:accent2>
      <a:accent3>
        <a:srgbClr val="555759"/>
      </a:accent3>
      <a:accent4>
        <a:srgbClr val="008000"/>
      </a:accent4>
      <a:accent5>
        <a:srgbClr val="9900CC"/>
      </a:accent5>
      <a:accent6>
        <a:srgbClr val="FF9900"/>
      </a:accent6>
      <a:hlink>
        <a:srgbClr val="EE3123"/>
      </a:hlink>
      <a:folHlink>
        <a:srgbClr val="008CCC"/>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CNS_PPT_Template_INTERNAL_v01.potx</Template>
  <TotalTime>3318</TotalTime>
  <Words>2143</Words>
  <Application>Microsoft Office PowerPoint</Application>
  <PresentationFormat>On-screen Show (4:3)</PresentationFormat>
  <Paragraphs>409</Paragraphs>
  <Slides>45</Slides>
  <Notes>45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1" baseType="lpstr">
      <vt:lpstr>Arial</vt:lpstr>
      <vt:lpstr>Calibri</vt:lpstr>
      <vt:lpstr>Calisto MT</vt:lpstr>
      <vt:lpstr>Times New Roman</vt:lpstr>
      <vt:lpstr>CNS_PPT_Template_INTERNAL_v01</vt:lpstr>
      <vt:lpstr>Document</vt:lpstr>
      <vt:lpstr>PowerPoint Presentation</vt:lpstr>
      <vt:lpstr>PowerPoint Presentation</vt:lpstr>
      <vt:lpstr>Outline</vt:lpstr>
      <vt:lpstr>Introduction</vt:lpstr>
      <vt:lpstr>History of Y-12</vt:lpstr>
      <vt:lpstr>History of Y-12</vt:lpstr>
      <vt:lpstr>History of Y-12</vt:lpstr>
      <vt:lpstr>History of Y-12</vt:lpstr>
      <vt:lpstr>Change in mission</vt:lpstr>
      <vt:lpstr>Change in mission</vt:lpstr>
      <vt:lpstr>Y-12 Facilities Today</vt:lpstr>
      <vt:lpstr>New Y-12 Facilities</vt:lpstr>
      <vt:lpstr>Y-12 Today</vt:lpstr>
      <vt:lpstr> Y-12’s Missions</vt:lpstr>
      <vt:lpstr>Maintaining the Nuclear Weapons Stockpile</vt:lpstr>
      <vt:lpstr>Sustain the U.S. Nuclear Deterrent</vt:lpstr>
      <vt:lpstr>Nuclear Technology &amp; Materials</vt:lpstr>
      <vt:lpstr> Research Reactors Supplied from Y-12 </vt:lpstr>
      <vt:lpstr>  Reduce the Global Nuclear Threat</vt:lpstr>
      <vt:lpstr>Reduce Nuclear Threats: Develop Detection Capabilities</vt:lpstr>
      <vt:lpstr> Reduce Nuclear Threats: Recover and Secure Nuclear Material</vt:lpstr>
      <vt:lpstr>Reduce Nuclear Threats: Security Training &amp; Testing</vt:lpstr>
      <vt:lpstr>Chemical Recovery at Y-12</vt:lpstr>
      <vt:lpstr>Uranyl Nitrate Solution</vt:lpstr>
      <vt:lpstr>Processes at Y-12</vt:lpstr>
      <vt:lpstr>Processes at Y-12</vt:lpstr>
      <vt:lpstr>Machining</vt:lpstr>
      <vt:lpstr>Assembly</vt:lpstr>
      <vt:lpstr>Uranium Storage System</vt:lpstr>
      <vt:lpstr>Uranium Processing Facility (UPF)</vt:lpstr>
      <vt:lpstr>PowerPoint Presentation</vt:lpstr>
      <vt:lpstr>PowerPoint Presentation</vt:lpstr>
      <vt:lpstr>Deactivation</vt:lpstr>
      <vt:lpstr>The Nuclear Criticality Hazard</vt:lpstr>
      <vt:lpstr>The Nuclear Criticality Hazard</vt:lpstr>
      <vt:lpstr>NCS Engineer Responsibilities</vt:lpstr>
      <vt:lpstr>NCS Engineer Responsibilities</vt:lpstr>
      <vt:lpstr>NCS Engineer Responsibilities</vt:lpstr>
      <vt:lpstr>NCS Engineer Responsibilities</vt:lpstr>
      <vt:lpstr>Validation</vt:lpstr>
      <vt:lpstr>Packaging</vt:lpstr>
      <vt:lpstr>Criticality Accident Alarm System (CAAS)</vt:lpstr>
      <vt:lpstr>Other NCS Responsibilities at Y-12</vt:lpstr>
      <vt:lpstr>Questions</vt:lpstr>
      <vt:lpstr>PowerPoint Presentation</vt:lpstr>
    </vt:vector>
  </TitlesOfParts>
  <Company>LM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Flora</dc:creator>
  <cp:lastModifiedBy>Dallas Moser</cp:lastModifiedBy>
  <cp:revision>132</cp:revision>
  <cp:lastPrinted>2018-03-31T19:30:27Z</cp:lastPrinted>
  <dcterms:created xsi:type="dcterms:W3CDTF">2014-06-03T17:16:06Z</dcterms:created>
  <dcterms:modified xsi:type="dcterms:W3CDTF">2020-08-19T23:28:39Z</dcterms:modified>
</cp:coreProperties>
</file>